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3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Lst>
  <p:notesMasterIdLst>
    <p:notesMasterId r:id="rId5"/>
  </p:notesMasterIdLst>
  <p:sldIdLst>
    <p:sldId id="300" r:id="rId4"/>
    <p:sldId id="261" r:id="rId6"/>
    <p:sldId id="1038" r:id="rId7"/>
    <p:sldId id="1040" r:id="rId8"/>
    <p:sldId id="1043" r:id="rId9"/>
    <p:sldId id="1047" r:id="rId10"/>
    <p:sldId id="1045" r:id="rId11"/>
    <p:sldId id="1041" r:id="rId12"/>
    <p:sldId id="1046" r:id="rId13"/>
    <p:sldId id="1078" r:id="rId14"/>
    <p:sldId id="1048" r:id="rId15"/>
    <p:sldId id="1049" r:id="rId16"/>
    <p:sldId id="1050" r:id="rId17"/>
    <p:sldId id="1065" r:id="rId18"/>
    <p:sldId id="1066" r:id="rId19"/>
    <p:sldId id="1067" r:id="rId20"/>
    <p:sldId id="1051" r:id="rId21"/>
    <p:sldId id="1079" r:id="rId22"/>
    <p:sldId id="1052" r:id="rId23"/>
    <p:sldId id="1063" r:id="rId24"/>
    <p:sldId id="1070" r:id="rId25"/>
    <p:sldId id="1068" r:id="rId26"/>
    <p:sldId id="1069" r:id="rId27"/>
    <p:sldId id="1071" r:id="rId28"/>
    <p:sldId id="1081" r:id="rId29"/>
    <p:sldId id="1054" r:id="rId30"/>
    <p:sldId id="1062" r:id="rId31"/>
    <p:sldId id="1072" r:id="rId32"/>
    <p:sldId id="1073" r:id="rId33"/>
    <p:sldId id="1077" r:id="rId34"/>
    <p:sldId id="1074" r:id="rId35"/>
    <p:sldId id="1075" r:id="rId36"/>
    <p:sldId id="1076" r:id="rId37"/>
    <p:sldId id="324" r:id="rId38"/>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E3BF"/>
    <a:srgbClr val="C6FDCE"/>
    <a:srgbClr val="FCC7D6"/>
    <a:srgbClr val="DF511F"/>
    <a:srgbClr val="B7DDE8"/>
    <a:srgbClr val="FFF2CC"/>
    <a:srgbClr val="104BA4"/>
    <a:srgbClr val="AFABAB"/>
    <a:srgbClr val="0F3DC5"/>
    <a:srgbClr val="2BA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9" autoAdjust="0"/>
    <p:restoredTop sz="86721"/>
  </p:normalViewPr>
  <p:slideViewPr>
    <p:cSldViewPr snapToGrid="0">
      <p:cViewPr varScale="1">
        <p:scale>
          <a:sx n="90" d="100"/>
          <a:sy n="90" d="100"/>
        </p:scale>
        <p:origin x="168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2" Type="http://schemas.openxmlformats.org/officeDocument/2006/relationships/tags" Target="tags/tag25.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1.xml"/><Relationship Id="rId39" Type="http://schemas.openxmlformats.org/officeDocument/2006/relationships/presProps" Target="presProps.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F8055-27CA-4C55-BC23-F9359CE3244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91625-B960-4FA4-9643-9A008D8F68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5" Type="http://schemas.openxmlformats.org/officeDocument/2006/relationships/notesSlide" Target="../notesSlides/notesSlide7.xml"/><Relationship Id="rId24" Type="http://schemas.openxmlformats.org/officeDocument/2006/relationships/slideLayout" Target="../slideLayouts/slideLayout7.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image" Target="../media/image6.png"/><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22.jpe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23.jpe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7.xml"/><Relationship Id="rId7" Type="http://schemas.openxmlformats.org/officeDocument/2006/relationships/image" Target="../media/image33.sv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tags" Target="../tags/tag23.xml"/><Relationship Id="rId2" Type="http://schemas.openxmlformats.org/officeDocument/2006/relationships/image" Target="../media/image6.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tags" Target="../tags/tag24.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8.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圆角 2"/>
          <p:cNvSpPr/>
          <p:nvPr/>
        </p:nvSpPr>
        <p:spPr>
          <a:xfrm>
            <a:off x="75812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algn="dist">
                <a:defRPr/>
              </a:pPr>
              <a:r>
                <a:rPr lang="en-US" altLang="zh-CN" sz="1000" b="1" dirty="0">
                  <a:solidFill>
                    <a:schemeClr val="bg1"/>
                  </a:solidFill>
                  <a:latin typeface="Calibri" panose="020F0502020204030204"/>
                  <a:ea typeface="宋体" panose="02010600030101010101" pitchFamily="2" charset="-122"/>
                </a:rPr>
                <a:t>FUDAN UNIVERSITY</a:t>
              </a:r>
              <a:endParaRPr lang="en-US" altLang="zh-CN" sz="1000" b="1" dirty="0">
                <a:solidFill>
                  <a:schemeClr val="bg1"/>
                </a:solidFill>
                <a:latin typeface="Calibri" panose="020F0502020204030204"/>
                <a:ea typeface="宋体" panose="02010600030101010101" pitchFamily="2" charset="-122"/>
              </a:endParaRPr>
            </a:p>
          </p:txBody>
        </p:sp>
      </p:grpSp>
      <p:sp>
        <p:nvSpPr>
          <p:cNvPr id="49" name="矩形: 圆角 48"/>
          <p:cNvSpPr/>
          <p:nvPr/>
        </p:nvSpPr>
        <p:spPr>
          <a:xfrm>
            <a:off x="8484430" y="4976411"/>
            <a:ext cx="2245995"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4" name="组合 3"/>
          <p:cNvGrpSpPr/>
          <p:nvPr/>
        </p:nvGrpSpPr>
        <p:grpSpPr>
          <a:xfrm>
            <a:off x="1672740" y="4518194"/>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7" name="矩形: 圆角 48"/>
          <p:cNvSpPr/>
          <p:nvPr/>
        </p:nvSpPr>
        <p:spPr>
          <a:xfrm>
            <a:off x="4555050" y="4987290"/>
            <a:ext cx="3485515" cy="386080"/>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成员：张苏苏 杜浩然</a:t>
            </a:r>
            <a:r>
              <a:rPr lang="en-US" altLang="zh-CN"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 </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王</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宇喆</a:t>
            </a:r>
            <a:endPar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
        <p:nvSpPr>
          <p:cNvPr id="8" name="文本框 7"/>
          <p:cNvSpPr txBox="1"/>
          <p:nvPr/>
        </p:nvSpPr>
        <p:spPr>
          <a:xfrm>
            <a:off x="354767" y="1877786"/>
            <a:ext cx="11482466" cy="2630170"/>
          </a:xfrm>
          <a:prstGeom prst="rect">
            <a:avLst/>
          </a:prstGeom>
          <a:noFill/>
        </p:spPr>
        <p:txBody>
          <a:bodyPr wrap="square" rtlCol="0">
            <a:spAutoFit/>
          </a:bodyPr>
          <a:lstStyle/>
          <a:p>
            <a:pPr algn="ctr">
              <a:lnSpc>
                <a:spcPct val="125000"/>
              </a:lnSpc>
              <a:defRPr/>
            </a:pPr>
            <a:r>
              <a:rPr lang="en-US" altLang="zh-CN" sz="66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sym typeface="+mn-ea"/>
              </a:rPr>
              <a:t>EasyGraph++</a:t>
            </a:r>
            <a:r>
              <a:rPr lang="zh-CN" altLang="en-US" sz="66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sym typeface="+mn-ea"/>
              </a:rPr>
              <a:t>：</a:t>
            </a: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基于多核</a:t>
            </a:r>
            <a:r>
              <a:rPr kumimoji="0" lang="en-US" altLang="zh-CN"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CPU</a:t>
            </a: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的图分析加速</a:t>
            </a: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优化</a:t>
            </a:r>
            <a:endPar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1230630" y="1561465"/>
            <a:ext cx="9975850" cy="82232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kumimoji="0" lang="zh-CN" altLang="en-US" b="0" i="0" u="none" strike="noStrike" kern="1200" cap="none" spc="0" normalizeH="0" baseline="0" dirty="0">
                <a:latin typeface="Times New Roman" panose="02020603050405020304" pitchFamily="18" charset="0"/>
                <a:ea typeface="新宋体" panose="02010609030101010101" pitchFamily="49" charset="-122"/>
                <a:cs typeface="Times New Roman" panose="02020603050405020304" pitchFamily="18" charset="0"/>
                <a:sym typeface="+mn-ea"/>
              </a:rPr>
              <a:t>此外，结构洞指标也是衡量网络节点信息控制能力与非冗余性的重要维度，因此我们特别选取了 EasyGraph结构洞模块中的核心算法，约束（Constraint）函数进行优化。</a:t>
            </a:r>
            <a:endParaRPr kumimoji="0" lang="zh-CN" altLang="en-US" b="0" i="0" u="none" strike="noStrike" kern="1200" cap="none" spc="0" normalizeH="0" baseline="0" dirty="0">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sp>
        <p:nvSpPr>
          <p:cNvPr id="2"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7" name="Picture 5"/>
          <p:cNvPicPr>
            <a:picLocks noChangeAspect="1"/>
          </p:cNvPicPr>
          <p:nvPr/>
        </p:nvPicPr>
        <p:blipFill>
          <a:blip r:embed="rId3"/>
          <a:stretch>
            <a:fillRect/>
          </a:stretch>
        </p:blipFill>
        <p:spPr>
          <a:xfrm>
            <a:off x="751023" y="2813167"/>
            <a:ext cx="5963402" cy="2962263"/>
          </a:xfrm>
          <a:prstGeom prst="rect">
            <a:avLst/>
          </a:prstGeom>
        </p:spPr>
      </p:pic>
      <p:pic>
        <p:nvPicPr>
          <p:cNvPr id="9" name="图片 8"/>
          <p:cNvPicPr>
            <a:picLocks noChangeAspect="1"/>
          </p:cNvPicPr>
          <p:nvPr/>
        </p:nvPicPr>
        <p:blipFill>
          <a:blip r:embed="rId4"/>
          <a:srcRect r="65166"/>
          <a:stretch>
            <a:fillRect/>
          </a:stretch>
        </p:blipFill>
        <p:spPr>
          <a:xfrm>
            <a:off x="7030720" y="3046095"/>
            <a:ext cx="1802765" cy="2625090"/>
          </a:xfrm>
          <a:prstGeom prst="rect">
            <a:avLst/>
          </a:prstGeom>
        </p:spPr>
      </p:pic>
      <p:pic>
        <p:nvPicPr>
          <p:cNvPr id="10" name="图片 9"/>
          <p:cNvPicPr>
            <a:picLocks noChangeAspect="1"/>
          </p:cNvPicPr>
          <p:nvPr/>
        </p:nvPicPr>
        <p:blipFill>
          <a:blip r:embed="rId4"/>
          <a:srcRect l="63067" r="-662" b="-121"/>
          <a:stretch>
            <a:fillRect/>
          </a:stretch>
        </p:blipFill>
        <p:spPr>
          <a:xfrm>
            <a:off x="8833485" y="3046095"/>
            <a:ext cx="1945640" cy="26282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03</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技术挑战与</a:t>
            </a: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解决方案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397963" y="3061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技术挑战</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25" name="Group 10"/>
          <p:cNvGrpSpPr/>
          <p:nvPr>
            <p:custDataLst>
              <p:tags r:id="rId3"/>
            </p:custDataLst>
          </p:nvPr>
        </p:nvGrpSpPr>
        <p:grpSpPr bwMode="auto">
          <a:xfrm>
            <a:off x="2107078" y="3089897"/>
            <a:ext cx="2094401" cy="2978053"/>
            <a:chOff x="0" y="0"/>
            <a:chExt cx="2758" cy="3972"/>
          </a:xfrm>
        </p:grpSpPr>
        <p:sp>
          <p:nvSpPr>
            <p:cNvPr id="26" name="Rectangle 11"/>
            <p:cNvSpPr>
              <a:spLocks noChangeArrowheads="1"/>
            </p:cNvSpPr>
            <p:nvPr>
              <p:custDataLst>
                <p:tags r:id="rId4"/>
              </p:custDataLst>
            </p:nvPr>
          </p:nvSpPr>
          <p:spPr bwMode="auto">
            <a:xfrm>
              <a:off x="0" y="0"/>
              <a:ext cx="275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数据竞争与同步开销</a:t>
              </a:r>
              <a:endPar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7" name="Rectangle 12"/>
            <p:cNvSpPr>
              <a:spLocks noChangeArrowheads="1"/>
            </p:cNvSpPr>
            <p:nvPr>
              <p:custDataLst>
                <p:tags r:id="rId5"/>
              </p:custDataLst>
            </p:nvPr>
          </p:nvSpPr>
          <p:spPr bwMode="auto">
            <a:xfrm>
              <a:off x="0" y="415"/>
              <a:ext cx="2758" cy="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中心性算法涉及大量共享状态的更新，在</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OpenMP </a:t>
              </a: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并行环境下极易引发数据竞争。若依赖粗粒度锁或高频原子操作来保证正确性，会导致线程阻塞，严重抵消并行带来的性能收益。</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sp>
        <p:nvSpPr>
          <p:cNvPr id="28" name="Oval 14"/>
          <p:cNvSpPr>
            <a:spLocks noChangeArrowheads="1"/>
          </p:cNvSpPr>
          <p:nvPr>
            <p:custDataLst>
              <p:tags r:id="rId6"/>
            </p:custDataLst>
          </p:nvPr>
        </p:nvSpPr>
        <p:spPr bwMode="auto">
          <a:xfrm>
            <a:off x="1465728" y="3074022"/>
            <a:ext cx="444500" cy="438150"/>
          </a:xfrm>
          <a:prstGeom prst="ellipse">
            <a:avLst/>
          </a:prstGeom>
          <a:solidFill>
            <a:srgbClr val="104BA4"/>
          </a:solidFill>
          <a:ln>
            <a:no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9" name="Rectangle 15"/>
          <p:cNvSpPr>
            <a:spLocks noChangeArrowheads="1"/>
          </p:cNvSpPr>
          <p:nvPr>
            <p:custDataLst>
              <p:tags r:id="rId7"/>
            </p:custDataLst>
          </p:nvPr>
        </p:nvSpPr>
        <p:spPr bwMode="auto">
          <a:xfrm>
            <a:off x="1465728" y="3080372"/>
            <a:ext cx="4445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1</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nvGrpSpPr>
          <p:cNvPr id="30" name="Group 4"/>
          <p:cNvGrpSpPr/>
          <p:nvPr>
            <p:custDataLst>
              <p:tags r:id="rId8"/>
            </p:custDataLst>
          </p:nvPr>
        </p:nvGrpSpPr>
        <p:grpSpPr bwMode="auto">
          <a:xfrm>
            <a:off x="1322853" y="2537447"/>
            <a:ext cx="9369425" cy="268288"/>
            <a:chOff x="0" y="0"/>
            <a:chExt cx="7344815" cy="213386"/>
          </a:xfrm>
          <a:solidFill>
            <a:srgbClr val="009644"/>
          </a:solidFill>
        </p:grpSpPr>
        <p:sp>
          <p:nvSpPr>
            <p:cNvPr id="31" name="Rectangle 61"/>
            <p:cNvSpPr>
              <a:spLocks noChangeArrowheads="1"/>
            </p:cNvSpPr>
            <p:nvPr/>
          </p:nvSpPr>
          <p:spPr bwMode="auto">
            <a:xfrm>
              <a:off x="0" y="0"/>
              <a:ext cx="7344815" cy="32031"/>
            </a:xfrm>
            <a:prstGeom prst="rect">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2" name="Flowchart: Merge 3"/>
            <p:cNvSpPr>
              <a:spLocks noChangeArrowheads="1"/>
            </p:cNvSpPr>
            <p:nvPr>
              <p:custDataLst>
                <p:tags r:id="rId9"/>
              </p:custDataLst>
            </p:nvPr>
          </p:nvSpPr>
          <p:spPr bwMode="auto">
            <a:xfrm>
              <a:off x="199435"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3" name="Flowchart: Merge 64"/>
            <p:cNvSpPr>
              <a:spLocks noChangeArrowheads="1"/>
            </p:cNvSpPr>
            <p:nvPr>
              <p:custDataLst>
                <p:tags r:id="rId10"/>
              </p:custDataLst>
            </p:nvPr>
          </p:nvSpPr>
          <p:spPr bwMode="auto">
            <a:xfrm>
              <a:off x="2809071"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4" name="Flowchart: Merge 65"/>
            <p:cNvSpPr>
              <a:spLocks noChangeArrowheads="1"/>
            </p:cNvSpPr>
            <p:nvPr>
              <p:custDataLst>
                <p:tags r:id="rId11"/>
              </p:custDataLst>
            </p:nvPr>
          </p:nvSpPr>
          <p:spPr bwMode="auto">
            <a:xfrm>
              <a:off x="5274869"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35" name="Group 10"/>
          <p:cNvGrpSpPr/>
          <p:nvPr>
            <p:custDataLst>
              <p:tags r:id="rId12"/>
            </p:custDataLst>
          </p:nvPr>
        </p:nvGrpSpPr>
        <p:grpSpPr bwMode="auto">
          <a:xfrm>
            <a:off x="5461465" y="3089897"/>
            <a:ext cx="2070100" cy="2978803"/>
            <a:chOff x="0" y="0"/>
            <a:chExt cx="2726" cy="3973"/>
          </a:xfrm>
        </p:grpSpPr>
        <p:sp>
          <p:nvSpPr>
            <p:cNvPr id="36" name="Rectangle 11"/>
            <p:cNvSpPr>
              <a:spLocks noChangeArrowheads="1"/>
            </p:cNvSpPr>
            <p:nvPr>
              <p:custDataLst>
                <p:tags r:id="rId13"/>
              </p:custDataLst>
            </p:nvPr>
          </p:nvSpPr>
          <p:spPr bwMode="auto">
            <a:xfrm>
              <a:off x="0" y="0"/>
              <a:ext cx="2725"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内存分配与重置瓶颈</a:t>
              </a:r>
              <a:endPar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7" name="Rectangle 12"/>
            <p:cNvSpPr>
              <a:spLocks noChangeArrowheads="1"/>
            </p:cNvSpPr>
            <p:nvPr>
              <p:custDataLst>
                <p:tags r:id="rId14"/>
              </p:custDataLst>
            </p:nvPr>
          </p:nvSpPr>
          <p:spPr bwMode="auto">
            <a:xfrm>
              <a:off x="0" y="415"/>
              <a:ext cx="2726"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fontAlgn="base">
                <a:lnSpc>
                  <a:spcPct val="150000"/>
                </a:lnSpc>
                <a:buClrTx/>
                <a:buSzTx/>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并行图计算需为海量迭代维护中间数据空间。频繁的内存申请与释放会产生显著系统开销；而对中间状态执行全量清零的耗时随规模剧增，极易掩盖核心计算效率，成为限制算法性能提升的核心阻碍。</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grpSp>
        <p:nvGrpSpPr>
          <p:cNvPr id="38" name="Group 13"/>
          <p:cNvGrpSpPr/>
          <p:nvPr>
            <p:custDataLst>
              <p:tags r:id="rId15"/>
            </p:custDataLst>
          </p:nvPr>
        </p:nvGrpSpPr>
        <p:grpSpPr bwMode="auto">
          <a:xfrm>
            <a:off x="4809292" y="3074022"/>
            <a:ext cx="453736" cy="438150"/>
            <a:chOff x="40" y="0"/>
            <a:chExt cx="596" cy="584"/>
          </a:xfrm>
        </p:grpSpPr>
        <p:sp>
          <p:nvSpPr>
            <p:cNvPr id="39" name="Oval 14"/>
            <p:cNvSpPr>
              <a:spLocks noChangeArrowheads="1"/>
            </p:cNvSpPr>
            <p:nvPr>
              <p:custDataLst>
                <p:tags r:id="rId16"/>
              </p:custDataLst>
            </p:nvPr>
          </p:nvSpPr>
          <p:spPr bwMode="auto">
            <a:xfrm>
              <a:off x="52"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dirty="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0" name="Rectangle 15"/>
            <p:cNvSpPr>
              <a:spLocks noChangeArrowheads="1"/>
            </p:cNvSpPr>
            <p:nvPr>
              <p:custDataLst>
                <p:tags r:id="rId17"/>
              </p:custDataLst>
            </p:nvPr>
          </p:nvSpPr>
          <p:spPr bwMode="auto">
            <a:xfrm>
              <a:off x="4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2</a:t>
              </a:r>
              <a:endParaRPr lang="zh-CN" altLang="en-US"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41" name="Group 10"/>
          <p:cNvGrpSpPr/>
          <p:nvPr>
            <p:custDataLst>
              <p:tags r:id="rId18"/>
            </p:custDataLst>
          </p:nvPr>
        </p:nvGrpSpPr>
        <p:grpSpPr bwMode="auto">
          <a:xfrm>
            <a:off x="8634878" y="3089897"/>
            <a:ext cx="2296399" cy="2978803"/>
            <a:chOff x="0" y="0"/>
            <a:chExt cx="3024" cy="3973"/>
          </a:xfrm>
        </p:grpSpPr>
        <p:sp>
          <p:nvSpPr>
            <p:cNvPr id="42" name="Rectangle 11"/>
            <p:cNvSpPr>
              <a:spLocks noChangeArrowheads="1"/>
            </p:cNvSpPr>
            <p:nvPr>
              <p:custDataLst>
                <p:tags r:id="rId19"/>
              </p:custDataLst>
            </p:nvPr>
          </p:nvSpPr>
          <p:spPr bwMode="auto">
            <a:xfrm>
              <a:off x="0" y="0"/>
              <a:ext cx="2833"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负载均衡和任务划分</a:t>
              </a:r>
              <a:endPar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3" name="Rectangle 12"/>
            <p:cNvSpPr>
              <a:spLocks noChangeArrowheads="1"/>
            </p:cNvSpPr>
            <p:nvPr>
              <p:custDataLst>
                <p:tags r:id="rId20"/>
              </p:custDataLst>
            </p:nvPr>
          </p:nvSpPr>
          <p:spPr bwMode="auto">
            <a:xfrm>
              <a:off x="0" y="415"/>
              <a:ext cx="3024"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fontAlgn="base">
                <a:lnSpc>
                  <a:spcPct val="150000"/>
                </a:lnSpc>
                <a:buClrTx/>
                <a:buSzTx/>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开源生态网络呈现显著的幂律分布特征，少数“超级节点”拥有海量连接。在使用 OpenMP进行循环并行化时，若采用默认的静态调度，处理“超级节点”的线程将成为“长尾任务”，耗时远超其他线程。</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grpSp>
        <p:nvGrpSpPr>
          <p:cNvPr id="44" name="Group 13"/>
          <p:cNvGrpSpPr/>
          <p:nvPr>
            <p:custDataLst>
              <p:tags r:id="rId21"/>
            </p:custDataLst>
          </p:nvPr>
        </p:nvGrpSpPr>
        <p:grpSpPr bwMode="auto">
          <a:xfrm>
            <a:off x="7991940" y="3074022"/>
            <a:ext cx="444500" cy="438150"/>
            <a:chOff x="0" y="0"/>
            <a:chExt cx="584" cy="584"/>
          </a:xfrm>
        </p:grpSpPr>
        <p:sp>
          <p:nvSpPr>
            <p:cNvPr id="45" name="Oval 14"/>
            <p:cNvSpPr>
              <a:spLocks noChangeArrowheads="1"/>
            </p:cNvSpPr>
            <p:nvPr>
              <p:custDataLst>
                <p:tags r:id="rId22"/>
              </p:custDataLst>
            </p:nvPr>
          </p:nvSpPr>
          <p:spPr bwMode="auto">
            <a:xfrm>
              <a:off x="0"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6" name="Rectangle 15"/>
            <p:cNvSpPr>
              <a:spLocks noChangeArrowheads="1"/>
            </p:cNvSpPr>
            <p:nvPr>
              <p:custDataLst>
                <p:tags r:id="rId23"/>
              </p:custDataLst>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3</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sp>
        <p:nvSpPr>
          <p:cNvPr id="47" name="Rectangle 14"/>
          <p:cNvSpPr>
            <a:spLocks noChangeArrowheads="1"/>
          </p:cNvSpPr>
          <p:nvPr/>
        </p:nvSpPr>
        <p:spPr bwMode="auto">
          <a:xfrm>
            <a:off x="1611778" y="1550022"/>
            <a:ext cx="896778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在将传统的串行的图分析算法进行改造升级过程中，主要的项目难点来源于几个方面，这也是一直以来为什么对于此类的图学习图分析算法并没有太多并行计算提升的原因之一。</a:t>
            </a:r>
            <a:endPar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endParaRPr>
          </a:p>
        </p:txBody>
      </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25662" y="2424676"/>
            <a:ext cx="2320290"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线程私有空间</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针对中心性算法中频繁更新全局状态的问题，为每个线程分配独立的私有缓冲区存储中间结果，规避原子操作带来的同步锁开销。计算结束后，通过并行的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 Reduce</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操作合并结果，确保核心计算过程完全无锁化。</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7" name="图片 6"/>
          <p:cNvPicPr>
            <a:picLocks noChangeAspect="1"/>
          </p:cNvPicPr>
          <p:nvPr/>
        </p:nvPicPr>
        <p:blipFill>
          <a:blip r:embed="rId3"/>
          <a:stretch>
            <a:fillRect/>
          </a:stretch>
        </p:blipFill>
        <p:spPr>
          <a:xfrm>
            <a:off x="6315710" y="2372995"/>
            <a:ext cx="4762500" cy="3479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1947545" y="2424676"/>
            <a:ext cx="2676525"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时间戳重置机制</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引入全局版本号控制变量与节点时间戳数组，通过简单的数值比对实现数据的逻辑重置，将每轮迭代的状态清除开销从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O(V) </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降低至</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O(1)</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。同时预先分配线程工作空间，有效消除了循环内高频内存申请带来的性能瓶颈。</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descr="timestamp"/>
          <p:cNvPicPr>
            <a:picLocks noChangeAspect="1"/>
          </p:cNvPicPr>
          <p:nvPr/>
        </p:nvPicPr>
        <p:blipFill>
          <a:blip r:embed="rId3"/>
          <a:stretch>
            <a:fillRect/>
          </a:stretch>
        </p:blipFill>
        <p:spPr>
          <a:xfrm>
            <a:off x="5965825" y="2362200"/>
            <a:ext cx="5589270" cy="30518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25662" y="2424676"/>
            <a:ext cx="2320290"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动态负载均衡</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针对复杂网络显著的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幂律分布</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特征，算法实现中主要采用动态调度模式。通过按需动态分配计算任务，有效解决了由超级节点引发的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长尾效应</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，确保在不均衡的数据分布下多核</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CPU</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仍能保持饱和输出。</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7" name="图片 6" descr="dynamic"/>
          <p:cNvPicPr>
            <a:picLocks noChangeAspect="1"/>
          </p:cNvPicPr>
          <p:nvPr/>
        </p:nvPicPr>
        <p:blipFill>
          <a:blip r:embed="rId3"/>
          <a:stretch>
            <a:fillRect/>
          </a:stretch>
        </p:blipFill>
        <p:spPr>
          <a:xfrm>
            <a:off x="5796280" y="2207260"/>
            <a:ext cx="6094095" cy="33623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16256" y="2424676"/>
            <a:ext cx="2339102" cy="565539"/>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全新的图结构</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sz="1600" dirty="0">
                <a:solidFill>
                  <a:schemeClr val="bg2">
                    <a:lumMod val="50000"/>
                  </a:schemeClr>
                </a:solidFill>
                <a:latin typeface="新宋体" panose="02010609030101010101" pitchFamily="49" charset="-122"/>
                <a:ea typeface="新宋体" panose="02010609030101010101" pitchFamily="49" charset="-122"/>
              </a:rPr>
              <a:t>通过在算法中使用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CSR</a:t>
            </a:r>
            <a:r>
              <a:rPr lang="zh-CN" altLang="en-US" sz="1600" dirty="0">
                <a:solidFill>
                  <a:schemeClr val="bg2">
                    <a:lumMod val="50000"/>
                  </a:schemeClr>
                </a:solidFill>
                <a:latin typeface="新宋体" panose="02010609030101010101" pitchFamily="49" charset="-122"/>
                <a:ea typeface="新宋体" panose="02010609030101010101" pitchFamily="49" charset="-122"/>
              </a:rPr>
              <a:t>格式存储图的邻接矩阵，将矩阵元按行顺序存储，每一行中的元素可以乱序存储。只需要用一个指针表示每一行元素的起始位置即可。提升了读取和数据传递的速度，压缩存储耗费空间。</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pic>
        <p:nvPicPr>
          <p:cNvPr id="2" name="图片 1"/>
          <p:cNvPicPr>
            <a:picLocks noChangeAspect="1"/>
          </p:cNvPicPr>
          <p:nvPr/>
        </p:nvPicPr>
        <p:blipFill>
          <a:blip r:embed="rId3"/>
          <a:srcRect l="549" t="1011" r="1026"/>
          <a:stretch>
            <a:fillRect/>
          </a:stretch>
        </p:blipFill>
        <p:spPr>
          <a:xfrm>
            <a:off x="5832475" y="2239645"/>
            <a:ext cx="6029960" cy="3296285"/>
          </a:xfrm>
          <a:prstGeom prst="rect">
            <a:avLst/>
          </a:prstGeom>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1863314" y="2308357"/>
            <a:ext cx="2804160" cy="681990"/>
          </a:xfrm>
          <a:prstGeom prst="rect">
            <a:avLst/>
          </a:prstGeom>
          <a:noFill/>
        </p:spPr>
        <p:txBody>
          <a:bodyPr wrap="none" rtlCol="0">
            <a:spAutoFit/>
          </a:bodyPr>
          <a:lstStyle/>
          <a:p>
            <a:pPr algn="ctr">
              <a:lnSpc>
                <a:spcPct val="120000"/>
              </a:lnSpc>
            </a:pPr>
            <a:r>
              <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EasyGraph++</a:t>
            </a:r>
            <a:endPar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en-US" altLang="zh-CN" sz="1600" dirty="0">
                <a:latin typeface="Times New Roman" panose="02020603050405020304" pitchFamily="18" charset="0"/>
                <a:ea typeface="新宋体" panose="02010609030101010101" pitchFamily="49" charset="-122"/>
                <a:cs typeface="Times New Roman" panose="02020603050405020304" pitchFamily="18" charset="0"/>
              </a:rPr>
              <a:t>Pybind11</a:t>
            </a:r>
            <a:r>
              <a:rPr lang="zh-CN" altLang="en-US" sz="1600" dirty="0">
                <a:solidFill>
                  <a:schemeClr val="bg2">
                    <a:lumMod val="50000"/>
                  </a:schemeClr>
                </a:solidFill>
                <a:latin typeface="新宋体" panose="02010609030101010101" pitchFamily="49" charset="-122"/>
                <a:ea typeface="新宋体" panose="02010609030101010101" pitchFamily="49" charset="-122"/>
              </a:rPr>
              <a:t>是轻量级的头文件库，它在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600" dirty="0">
                <a:solidFill>
                  <a:schemeClr val="bg2">
                    <a:lumMod val="50000"/>
                  </a:schemeClr>
                </a:solidFill>
                <a:latin typeface="新宋体" panose="02010609030101010101" pitchFamily="49" charset="-122"/>
                <a:ea typeface="新宋体" panose="02010609030101010101" pitchFamily="49" charset="-122"/>
              </a:rPr>
              <a:t>中公开</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a:t>
            </a:r>
            <a:r>
              <a:rPr lang="zh-CN" altLang="en-US" sz="1600" dirty="0">
                <a:solidFill>
                  <a:schemeClr val="bg2">
                    <a:lumMod val="50000"/>
                  </a:schemeClr>
                </a:solidFill>
                <a:latin typeface="新宋体" panose="02010609030101010101" pitchFamily="49" charset="-122"/>
                <a:ea typeface="新宋体" panose="02010609030101010101" pitchFamily="49" charset="-122"/>
              </a:rPr>
              <a:t>类型，反之亦然，主要用于创建现有</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a:t>
            </a:r>
            <a:r>
              <a:rPr lang="zh-CN" altLang="en-US" sz="1600" dirty="0">
                <a:solidFill>
                  <a:schemeClr val="bg2">
                    <a:lumMod val="50000"/>
                  </a:schemeClr>
                </a:solidFill>
                <a:latin typeface="新宋体" panose="02010609030101010101" pitchFamily="49" charset="-122"/>
                <a:ea typeface="新宋体" panose="02010609030101010101" pitchFamily="49" charset="-122"/>
              </a:rPr>
              <a:t>代码的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600" dirty="0">
                <a:solidFill>
                  <a:schemeClr val="bg2">
                    <a:lumMod val="50000"/>
                  </a:schemeClr>
                </a:solidFill>
                <a:latin typeface="新宋体" panose="02010609030101010101" pitchFamily="49" charset="-122"/>
                <a:ea typeface="新宋体" panose="02010609030101010101" pitchFamily="49" charset="-122"/>
              </a:rPr>
              <a:t>绑定。我们的算法可以通过</a:t>
            </a:r>
            <a:r>
              <a:rPr lang="en-US" altLang="zh-CN" sz="1600" dirty="0" err="1">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传入图的基类数据，与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实现了很好的兼容性。</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pic>
        <p:nvPicPr>
          <p:cNvPr id="3" name="图片 2"/>
          <p:cNvPicPr>
            <a:picLocks noChangeAspect="1"/>
          </p:cNvPicPr>
          <p:nvPr/>
        </p:nvPicPr>
        <p:blipFill>
          <a:blip r:embed="rId3"/>
          <a:stretch>
            <a:fillRect/>
          </a:stretch>
        </p:blipFill>
        <p:spPr>
          <a:xfrm>
            <a:off x="5965825" y="2434590"/>
            <a:ext cx="6031230" cy="3356610"/>
          </a:xfrm>
          <a:prstGeom prst="rect">
            <a:avLst/>
          </a:prstGeom>
        </p:spPr>
      </p:pic>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代码实现</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5" name="TextBox 4"/>
          <p:cNvSpPr txBox="1"/>
          <p:nvPr/>
        </p:nvSpPr>
        <p:spPr>
          <a:xfrm>
            <a:off x="245762" y="1758347"/>
            <a:ext cx="2849676" cy="398780"/>
          </a:xfrm>
          <a:prstGeom prst="rect">
            <a:avLst/>
          </a:prstGeom>
          <a:noFill/>
        </p:spPr>
        <p:txBody>
          <a:bodyPr wrap="square">
            <a:spAutoFit/>
          </a:bodyPr>
          <a:lstStyle/>
          <a:p>
            <a:pPr marL="342900" indent="-342900">
              <a:buFont typeface="Wingdings" panose="05000000000000000000" pitchFamily="2" charset="2"/>
              <a:buChar char="ü"/>
            </a:pPr>
            <a:r>
              <a:rPr lang="zh-CN" altLang="en-US" sz="2000" dirty="0">
                <a:latin typeface="宋体" panose="02010600030101010101" pitchFamily="2" charset="-122"/>
                <a:ea typeface="宋体" panose="02010600030101010101" pitchFamily="2" charset="-122"/>
              </a:rPr>
              <a:t>线程私有空间</a:t>
            </a:r>
            <a:endParaRPr lang="zh-CN" altLang="en-US" sz="2000" dirty="0">
              <a:latin typeface="宋体" panose="02010600030101010101" pitchFamily="2" charset="-122"/>
              <a:ea typeface="宋体" panose="02010600030101010101" pitchFamily="2" charset="-122"/>
            </a:endParaRPr>
          </a:p>
        </p:txBody>
      </p:sp>
      <p:sp>
        <p:nvSpPr>
          <p:cNvPr id="6" name="文本框 26"/>
          <p:cNvSpPr txBox="1"/>
          <p:nvPr/>
        </p:nvSpPr>
        <p:spPr>
          <a:xfrm>
            <a:off x="4121223" y="1696752"/>
            <a:ext cx="2303780" cy="460375"/>
          </a:xfrm>
          <a:prstGeom prst="rect">
            <a:avLst/>
          </a:prstGeom>
          <a:noFill/>
        </p:spPr>
        <p:txBody>
          <a:bodyPr wrap="none" rtlCol="0">
            <a:spAutoFit/>
          </a:bodyPr>
          <a:lstStyle/>
          <a:p>
            <a:pPr marL="342900" indent="-342900" algn="ctr">
              <a:lnSpc>
                <a:spcPct val="120000"/>
              </a:lnSpc>
              <a:buFont typeface="Wingdings" panose="05000000000000000000" pitchFamily="2" charset="2"/>
              <a:buChar char="ü"/>
            </a:pPr>
            <a:r>
              <a:rPr lang="zh-CN" altLang="en-US" sz="2000" dirty="0">
                <a:solidFill>
                  <a:schemeClr val="tx1">
                    <a:lumMod val="75000"/>
                    <a:lumOff val="25000"/>
                  </a:schemeClr>
                </a:solidFill>
                <a:latin typeface="宋体" panose="02010600030101010101" pitchFamily="2" charset="-122"/>
                <a:ea typeface="宋体" panose="02010600030101010101" pitchFamily="2" charset="-122"/>
                <a:cs typeface="Times New Roman" panose="02020603050405020304" pitchFamily="18" charset="0"/>
              </a:rPr>
              <a:t>时间戳重置机制</a:t>
            </a:r>
            <a:endParaRPr lang="zh-CN" altLang="en-US" sz="2000" dirty="0">
              <a:solidFill>
                <a:schemeClr val="tx1">
                  <a:lumMod val="75000"/>
                  <a:lumOff val="25000"/>
                </a:schemeClr>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8" name="TextBox 7"/>
          <p:cNvSpPr txBox="1"/>
          <p:nvPr/>
        </p:nvSpPr>
        <p:spPr>
          <a:xfrm>
            <a:off x="8039799" y="1696527"/>
            <a:ext cx="2736232" cy="398780"/>
          </a:xfrm>
          <a:prstGeom prst="rect">
            <a:avLst/>
          </a:prstGeom>
          <a:noFill/>
        </p:spPr>
        <p:txBody>
          <a:bodyPr wrap="square">
            <a:spAutoFit/>
          </a:bodyPr>
          <a:lstStyle/>
          <a:p>
            <a:pPr marL="342900" indent="-342900">
              <a:buFont typeface="Wingdings" panose="05000000000000000000" pitchFamily="2" charset="2"/>
              <a:buChar char="ü"/>
            </a:pPr>
            <a:r>
              <a:rPr lang="zh-CN" altLang="en-US" sz="2000" dirty="0">
                <a:latin typeface="宋体" panose="02010600030101010101" pitchFamily="2" charset="-122"/>
                <a:ea typeface="宋体" panose="02010600030101010101" pitchFamily="2" charset="-122"/>
              </a:rPr>
              <a:t>动态负载均衡</a:t>
            </a:r>
            <a:endParaRPr lang="zh-CN" altLang="en-US" sz="2000" dirty="0">
              <a:latin typeface="宋体" panose="02010600030101010101" pitchFamily="2" charset="-122"/>
              <a:ea typeface="宋体" panose="02010600030101010101" pitchFamily="2" charset="-122"/>
            </a:endParaRPr>
          </a:p>
        </p:txBody>
      </p:sp>
      <p:pic>
        <p:nvPicPr>
          <p:cNvPr id="7" name="图片 6"/>
          <p:cNvPicPr>
            <a:picLocks noChangeAspect="1"/>
          </p:cNvPicPr>
          <p:nvPr/>
        </p:nvPicPr>
        <p:blipFill>
          <a:blip r:embed="rId3"/>
          <a:stretch>
            <a:fillRect/>
          </a:stretch>
        </p:blipFill>
        <p:spPr>
          <a:xfrm>
            <a:off x="4121150" y="2482850"/>
            <a:ext cx="3825240" cy="2973070"/>
          </a:xfrm>
          <a:prstGeom prst="rect">
            <a:avLst/>
          </a:prstGeom>
        </p:spPr>
      </p:pic>
      <p:pic>
        <p:nvPicPr>
          <p:cNvPr id="9" name="图片 8"/>
          <p:cNvPicPr>
            <a:picLocks noChangeAspect="1"/>
          </p:cNvPicPr>
          <p:nvPr/>
        </p:nvPicPr>
        <p:blipFill>
          <a:blip r:embed="rId4"/>
          <a:stretch>
            <a:fillRect/>
          </a:stretch>
        </p:blipFill>
        <p:spPr>
          <a:xfrm>
            <a:off x="245745" y="2482850"/>
            <a:ext cx="3806825" cy="2659380"/>
          </a:xfrm>
          <a:prstGeom prst="rect">
            <a:avLst/>
          </a:prstGeom>
        </p:spPr>
      </p:pic>
      <p:pic>
        <p:nvPicPr>
          <p:cNvPr id="16" name="图片 15"/>
          <p:cNvPicPr>
            <a:picLocks noChangeAspect="1"/>
          </p:cNvPicPr>
          <p:nvPr/>
        </p:nvPicPr>
        <p:blipFill>
          <a:blip r:embed="rId5"/>
          <a:stretch>
            <a:fillRect/>
          </a:stretch>
        </p:blipFill>
        <p:spPr>
          <a:xfrm>
            <a:off x="8121015" y="2482850"/>
            <a:ext cx="3789680" cy="32842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04</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可行性分析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01</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477193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背景与需求分析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195"/>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7"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grpSp>
        <p:nvGrpSpPr>
          <p:cNvPr id="85" name="组合 84"/>
          <p:cNvGrpSpPr/>
          <p:nvPr/>
        </p:nvGrpSpPr>
        <p:grpSpPr>
          <a:xfrm>
            <a:off x="6941185" y="1456055"/>
            <a:ext cx="4328795" cy="4770755"/>
            <a:chOff x="873" y="2428"/>
            <a:chExt cx="6817" cy="7513"/>
          </a:xfrm>
        </p:grpSpPr>
        <p:sp>
          <p:nvSpPr>
            <p:cNvPr id="5" name="圆角矩形 4"/>
            <p:cNvSpPr/>
            <p:nvPr/>
          </p:nvSpPr>
          <p:spPr>
            <a:xfrm>
              <a:off x="873" y="2428"/>
              <a:ext cx="6704" cy="1149"/>
            </a:xfrm>
            <a:prstGeom prst="round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018" y="2536"/>
              <a:ext cx="1102" cy="1112"/>
              <a:chOff x="1018" y="2536"/>
              <a:chExt cx="1102" cy="1112"/>
            </a:xfrm>
          </p:grpSpPr>
          <p:pic>
            <p:nvPicPr>
              <p:cNvPr id="10" name="图片 9"/>
              <p:cNvPicPr>
                <a:picLocks noChangeAspect="1"/>
              </p:cNvPicPr>
              <p:nvPr/>
            </p:nvPicPr>
            <p:blipFill>
              <a:blip r:embed="rId3"/>
              <a:stretch>
                <a:fillRect/>
              </a:stretch>
            </p:blipFill>
            <p:spPr>
              <a:xfrm>
                <a:off x="1287" y="2536"/>
                <a:ext cx="565" cy="650"/>
              </a:xfrm>
              <a:prstGeom prst="rect">
                <a:avLst/>
              </a:prstGeom>
            </p:spPr>
          </p:pic>
          <p:sp>
            <p:nvSpPr>
              <p:cNvPr id="11" name="文本框 10"/>
              <p:cNvSpPr txBox="1"/>
              <p:nvPr/>
            </p:nvSpPr>
            <p:spPr>
              <a:xfrm>
                <a:off x="1018" y="3118"/>
                <a:ext cx="1103"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User</a:t>
                </a:r>
                <a:endParaRPr lang="en-US" altLang="zh-CN" sz="1600">
                  <a:latin typeface="Times New Roman" panose="02020603050405020304" pitchFamily="18" charset="0"/>
                  <a:cs typeface="Times New Roman" panose="02020603050405020304" pitchFamily="18" charset="0"/>
                </a:endParaRPr>
              </a:p>
            </p:txBody>
          </p:sp>
        </p:grpSp>
        <p:sp>
          <p:nvSpPr>
            <p:cNvPr id="15" name="左右箭头 14"/>
            <p:cNvSpPr/>
            <p:nvPr/>
          </p:nvSpPr>
          <p:spPr>
            <a:xfrm>
              <a:off x="2127" y="2798"/>
              <a:ext cx="1580" cy="480"/>
            </a:xfrm>
            <a:prstGeom prst="lef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3" name="组合 22"/>
            <p:cNvGrpSpPr/>
            <p:nvPr/>
          </p:nvGrpSpPr>
          <p:grpSpPr>
            <a:xfrm>
              <a:off x="3958" y="2696"/>
              <a:ext cx="2022" cy="686"/>
              <a:chOff x="3427" y="5400"/>
              <a:chExt cx="2022" cy="686"/>
            </a:xfrm>
            <a:solidFill>
              <a:schemeClr val="bg1"/>
            </a:solidFill>
          </p:grpSpPr>
          <p:sp>
            <p:nvSpPr>
              <p:cNvPr id="16" name="圆角矩形 15"/>
              <p:cNvSpPr/>
              <p:nvPr/>
            </p:nvSpPr>
            <p:spPr>
              <a:xfrm>
                <a:off x="3427" y="5400"/>
                <a:ext cx="2022" cy="686"/>
              </a:xfrm>
              <a:prstGeom prst="roundRect">
                <a:avLst/>
              </a:prstGeom>
              <a:grp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3452" y="5453"/>
                <a:ext cx="1900" cy="531"/>
              </a:xfrm>
              <a:prstGeom prst="rect">
                <a:avLst/>
              </a:prstGeom>
              <a:grp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CPython</a:t>
                </a:r>
                <a:endParaRPr lang="en-US" altLang="zh-CN" sz="1600">
                  <a:latin typeface="Times New Roman" panose="02020603050405020304" pitchFamily="18" charset="0"/>
                  <a:cs typeface="Times New Roman" panose="02020603050405020304" pitchFamily="18" charset="0"/>
                  <a:sym typeface="+mn-ea"/>
                </a:endParaRPr>
              </a:p>
            </p:txBody>
          </p:sp>
        </p:grpSp>
        <p:sp>
          <p:nvSpPr>
            <p:cNvPr id="24" name="圆角矩形 23"/>
            <p:cNvSpPr/>
            <p:nvPr/>
          </p:nvSpPr>
          <p:spPr>
            <a:xfrm>
              <a:off x="873" y="4093"/>
              <a:ext cx="6704" cy="134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sp>
          <p:nvSpPr>
            <p:cNvPr id="25" name="左右箭头 24"/>
            <p:cNvSpPr/>
            <p:nvPr/>
          </p:nvSpPr>
          <p:spPr>
            <a:xfrm>
              <a:off x="3462" y="4439"/>
              <a:ext cx="1165" cy="480"/>
            </a:xfrm>
            <a:prstGeom prst="lef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1176" y="4320"/>
              <a:ext cx="2022" cy="686"/>
              <a:chOff x="3427" y="5400"/>
              <a:chExt cx="2022" cy="686"/>
            </a:xfrm>
            <a:solidFill>
              <a:schemeClr val="bg1"/>
            </a:solidFill>
          </p:grpSpPr>
          <p:sp>
            <p:nvSpPr>
              <p:cNvPr id="27" name="圆角矩形 26"/>
              <p:cNvSpPr/>
              <p:nvPr/>
            </p:nvSpPr>
            <p:spPr>
              <a:xfrm>
                <a:off x="3427" y="5400"/>
                <a:ext cx="2022" cy="686"/>
              </a:xfrm>
              <a:prstGeom prst="roundRect">
                <a:avLst/>
              </a:prstGeom>
              <a:grp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3538" y="5453"/>
                <a:ext cx="1796" cy="531"/>
              </a:xfrm>
              <a:prstGeom prst="rect">
                <a:avLst/>
              </a:prstGeom>
              <a:grp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PyObject</a:t>
                </a:r>
                <a:endParaRPr lang="en-US" altLang="zh-CN" sz="1600">
                  <a:latin typeface="Times New Roman" panose="02020603050405020304" pitchFamily="18" charset="0"/>
                  <a:cs typeface="Times New Roman" panose="02020603050405020304" pitchFamily="18" charset="0"/>
                  <a:sym typeface="+mn-ea"/>
                </a:endParaRPr>
              </a:p>
            </p:txBody>
          </p:sp>
        </p:grpSp>
        <p:sp>
          <p:nvSpPr>
            <p:cNvPr id="30" name="圆角矩形 29"/>
            <p:cNvSpPr/>
            <p:nvPr/>
          </p:nvSpPr>
          <p:spPr>
            <a:xfrm>
              <a:off x="4877" y="4320"/>
              <a:ext cx="2502" cy="68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4553" y="4407"/>
              <a:ext cx="3137"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C++ Native Types</a:t>
              </a:r>
              <a:endParaRPr lang="en-US" altLang="zh-CN" sz="1600">
                <a:latin typeface="Times New Roman" panose="02020603050405020304" pitchFamily="18" charset="0"/>
                <a:cs typeface="Times New Roman" panose="02020603050405020304" pitchFamily="18" charset="0"/>
                <a:sym typeface="+mn-ea"/>
              </a:endParaRPr>
            </a:p>
          </p:txBody>
        </p:sp>
        <p:sp>
          <p:nvSpPr>
            <p:cNvPr id="32" name="文本框 31"/>
            <p:cNvSpPr txBox="1"/>
            <p:nvPr/>
          </p:nvSpPr>
          <p:spPr>
            <a:xfrm>
              <a:off x="3327" y="4904"/>
              <a:ext cx="1435"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Binding</a:t>
              </a:r>
              <a:endParaRPr lang="en-US" altLang="zh-CN" sz="1600">
                <a:latin typeface="Times New Roman" panose="02020603050405020304" pitchFamily="18" charset="0"/>
                <a:cs typeface="Times New Roman" panose="02020603050405020304" pitchFamily="18" charset="0"/>
              </a:endParaRPr>
            </a:p>
          </p:txBody>
        </p:sp>
        <p:sp>
          <p:nvSpPr>
            <p:cNvPr id="33" name="圆角矩形 32"/>
            <p:cNvSpPr/>
            <p:nvPr/>
          </p:nvSpPr>
          <p:spPr>
            <a:xfrm>
              <a:off x="873" y="5749"/>
              <a:ext cx="6704" cy="2408"/>
            </a:xfrm>
            <a:prstGeom prst="roundRect">
              <a:avLst/>
            </a:prstGeom>
            <a:solidFill>
              <a:srgbClr val="B7D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pic>
          <p:nvPicPr>
            <p:cNvPr id="37" name="图片 36"/>
            <p:cNvPicPr>
              <a:picLocks noChangeAspect="1"/>
            </p:cNvPicPr>
            <p:nvPr/>
          </p:nvPicPr>
          <p:blipFill>
            <a:blip r:embed="rId4"/>
            <a:stretch>
              <a:fillRect/>
            </a:stretch>
          </p:blipFill>
          <p:spPr>
            <a:xfrm>
              <a:off x="6422" y="2568"/>
              <a:ext cx="813" cy="944"/>
            </a:xfrm>
            <a:prstGeom prst="rect">
              <a:avLst/>
            </a:prstGeom>
          </p:spPr>
        </p:pic>
        <p:sp>
          <p:nvSpPr>
            <p:cNvPr id="38" name="上下箭头 37"/>
            <p:cNvSpPr/>
            <p:nvPr/>
          </p:nvSpPr>
          <p:spPr>
            <a:xfrm>
              <a:off x="4688" y="3465"/>
              <a:ext cx="368" cy="752"/>
            </a:xfrm>
            <a:prstGeom prst="upDownArrow">
              <a:avLst/>
            </a:prstGeom>
            <a:noFill/>
            <a:ln>
              <a:solidFill>
                <a:schemeClr val="tx1"/>
              </a:solidFill>
              <a:prstDash val="sysDash"/>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上下箭头 40"/>
            <p:cNvSpPr/>
            <p:nvPr/>
          </p:nvSpPr>
          <p:spPr>
            <a:xfrm>
              <a:off x="4688" y="5128"/>
              <a:ext cx="368" cy="752"/>
            </a:xfrm>
            <a:prstGeom prst="upDownArrow">
              <a:avLst/>
            </a:prstGeom>
            <a:noFill/>
            <a:ln>
              <a:solidFill>
                <a:schemeClr val="tx1"/>
              </a:solidFill>
              <a:prstDash val="sysDash"/>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4" name="组合 43"/>
            <p:cNvGrpSpPr/>
            <p:nvPr/>
          </p:nvGrpSpPr>
          <p:grpSpPr>
            <a:xfrm>
              <a:off x="891" y="6192"/>
              <a:ext cx="1460" cy="1601"/>
              <a:chOff x="1066" y="6155"/>
              <a:chExt cx="1460" cy="1601"/>
            </a:xfrm>
          </p:grpSpPr>
          <p:pic>
            <p:nvPicPr>
              <p:cNvPr id="40" name="图片 39"/>
              <p:cNvPicPr>
                <a:picLocks noChangeAspect="1"/>
              </p:cNvPicPr>
              <p:nvPr/>
            </p:nvPicPr>
            <p:blipFill>
              <a:blip r:embed="rId5"/>
              <a:stretch>
                <a:fillRect/>
              </a:stretch>
            </p:blipFill>
            <p:spPr>
              <a:xfrm>
                <a:off x="1227" y="6155"/>
                <a:ext cx="1184" cy="862"/>
              </a:xfrm>
              <a:prstGeom prst="rect">
                <a:avLst/>
              </a:prstGeom>
            </p:spPr>
          </p:pic>
          <p:sp>
            <p:nvSpPr>
              <p:cNvPr id="42" name="文本框 41"/>
              <p:cNvSpPr txBox="1"/>
              <p:nvPr/>
            </p:nvSpPr>
            <p:spPr>
              <a:xfrm>
                <a:off x="1066" y="6934"/>
                <a:ext cx="1460" cy="822"/>
              </a:xfrm>
              <a:prstGeom prst="rect">
                <a:avLst/>
              </a:prstGeom>
              <a:noFill/>
            </p:spPr>
            <p:txBody>
              <a:bodyPr wrap="square" rtlCol="0">
                <a:spAutoFit/>
              </a:bodyPr>
              <a:p>
                <a:pPr algn="ctr"/>
                <a:r>
                  <a:rPr lang="en-US" altLang="zh-CN" sz="1400">
                    <a:latin typeface="Times New Roman" panose="02020603050405020304" pitchFamily="18" charset="0"/>
                    <a:cs typeface="Times New Roman" panose="02020603050405020304" pitchFamily="18" charset="0"/>
                  </a:rPr>
                  <a:t>Graph </a:t>
                </a:r>
                <a:br>
                  <a:rPr lang="en-US" altLang="zh-CN" sz="1400">
                    <a:latin typeface="Times New Roman" panose="02020603050405020304" pitchFamily="18" charset="0"/>
                    <a:cs typeface="Times New Roman" panose="02020603050405020304" pitchFamily="18" charset="0"/>
                  </a:rPr>
                </a:br>
                <a:r>
                  <a:rPr lang="en-US" altLang="zh-CN" sz="1400">
                    <a:latin typeface="Times New Roman" panose="02020603050405020304" pitchFamily="18" charset="0"/>
                    <a:cs typeface="Times New Roman" panose="02020603050405020304" pitchFamily="18" charset="0"/>
                  </a:rPr>
                  <a:t>Container</a:t>
                </a:r>
                <a:endParaRPr lang="en-US" altLang="zh-CN" sz="1400">
                  <a:latin typeface="Times New Roman" panose="02020603050405020304" pitchFamily="18" charset="0"/>
                  <a:cs typeface="Times New Roman" panose="02020603050405020304" pitchFamily="18" charset="0"/>
                </a:endParaRPr>
              </a:p>
            </p:txBody>
          </p:sp>
        </p:grpSp>
        <p:sp>
          <p:nvSpPr>
            <p:cNvPr id="43" name="右箭头 42"/>
            <p:cNvSpPr/>
            <p:nvPr/>
          </p:nvSpPr>
          <p:spPr>
            <a:xfrm>
              <a:off x="2294" y="6736"/>
              <a:ext cx="312" cy="544"/>
            </a:xfrm>
            <a:prstGeom prs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55" name="组合 54"/>
            <p:cNvGrpSpPr/>
            <p:nvPr/>
          </p:nvGrpSpPr>
          <p:grpSpPr>
            <a:xfrm>
              <a:off x="4973" y="6118"/>
              <a:ext cx="2502" cy="1748"/>
              <a:chOff x="4877" y="5922"/>
              <a:chExt cx="2502" cy="1748"/>
            </a:xfrm>
          </p:grpSpPr>
          <p:sp>
            <p:nvSpPr>
              <p:cNvPr id="46" name="圆角矩形 45"/>
              <p:cNvSpPr/>
              <p:nvPr/>
            </p:nvSpPr>
            <p:spPr>
              <a:xfrm>
                <a:off x="4877" y="5922"/>
                <a:ext cx="2502" cy="1749"/>
              </a:xfrm>
              <a:prstGeom prst="roundRect">
                <a:avLst/>
              </a:prstGeom>
              <a:no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矩形 46"/>
              <p:cNvSpPr/>
              <p:nvPr/>
            </p:nvSpPr>
            <p:spPr>
              <a:xfrm>
                <a:off x="5008" y="6008"/>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1</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49" name="矩形 48"/>
              <p:cNvSpPr/>
              <p:nvPr/>
            </p:nvSpPr>
            <p:spPr>
              <a:xfrm>
                <a:off x="6180" y="6008"/>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2</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0" name="矩形 49"/>
              <p:cNvSpPr/>
              <p:nvPr/>
            </p:nvSpPr>
            <p:spPr>
              <a:xfrm>
                <a:off x="5008" y="6545"/>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3</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1" name="矩形 50"/>
              <p:cNvSpPr/>
              <p:nvPr/>
            </p:nvSpPr>
            <p:spPr>
              <a:xfrm>
                <a:off x="6180" y="6545"/>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4</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3" name="矩形 52"/>
              <p:cNvSpPr/>
              <p:nvPr/>
            </p:nvSpPr>
            <p:spPr>
              <a:xfrm>
                <a:off x="5931" y="7152"/>
                <a:ext cx="1320"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N</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4" name="文本框 53"/>
              <p:cNvSpPr txBox="1"/>
              <p:nvPr/>
            </p:nvSpPr>
            <p:spPr>
              <a:xfrm>
                <a:off x="5121" y="7034"/>
                <a:ext cx="689" cy="580"/>
              </a:xfrm>
              <a:prstGeom prst="rect">
                <a:avLst/>
              </a:prstGeom>
              <a:noFill/>
            </p:spPr>
            <p:txBody>
              <a:bodyPr wrap="square" rtlCol="0">
                <a:spAutoFit/>
              </a:bodyPr>
              <a:p>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cs typeface="Times New Roman" panose="02020603050405020304" pitchFamily="18" charset="0"/>
                </a:endParaRPr>
              </a:p>
            </p:txBody>
          </p:sp>
        </p:grpSp>
        <p:sp>
          <p:nvSpPr>
            <p:cNvPr id="56" name="圆角矩形 55"/>
            <p:cNvSpPr/>
            <p:nvPr/>
          </p:nvSpPr>
          <p:spPr>
            <a:xfrm>
              <a:off x="891" y="8525"/>
              <a:ext cx="6704" cy="1416"/>
            </a:xfrm>
            <a:prstGeom prst="roundRect">
              <a:avLst/>
            </a:prstGeom>
            <a:solidFill>
              <a:srgbClr val="D7E3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sp>
          <p:nvSpPr>
            <p:cNvPr id="60" name="右箭头 59"/>
            <p:cNvSpPr/>
            <p:nvPr/>
          </p:nvSpPr>
          <p:spPr>
            <a:xfrm>
              <a:off x="4607" y="6712"/>
              <a:ext cx="312" cy="544"/>
            </a:xfrm>
            <a:prstGeom prs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80" name="组合 79"/>
            <p:cNvGrpSpPr/>
            <p:nvPr/>
          </p:nvGrpSpPr>
          <p:grpSpPr>
            <a:xfrm>
              <a:off x="2536" y="8685"/>
              <a:ext cx="4958" cy="1146"/>
              <a:chOff x="2536" y="8685"/>
              <a:chExt cx="4958" cy="1146"/>
            </a:xfrm>
          </p:grpSpPr>
          <p:sp>
            <p:nvSpPr>
              <p:cNvPr id="62" name="圆角矩形 61"/>
              <p:cNvSpPr/>
              <p:nvPr/>
            </p:nvSpPr>
            <p:spPr>
              <a:xfrm>
                <a:off x="2536" y="8685"/>
                <a:ext cx="4958" cy="1146"/>
              </a:xfrm>
              <a:prstGeom prst="roundRect">
                <a:avLst/>
              </a:prstGeom>
              <a:no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9" name="图片 68"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78" y="8913"/>
                <a:ext cx="745" cy="745"/>
              </a:xfrm>
              <a:prstGeom prst="rect">
                <a:avLst/>
              </a:prstGeom>
            </p:spPr>
          </p:pic>
          <p:pic>
            <p:nvPicPr>
              <p:cNvPr id="70" name="图片 69"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0" y="8913"/>
                <a:ext cx="745" cy="745"/>
              </a:xfrm>
              <a:prstGeom prst="rect">
                <a:avLst/>
              </a:prstGeom>
            </p:spPr>
          </p:pic>
          <p:pic>
            <p:nvPicPr>
              <p:cNvPr id="71" name="图片 70"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2" y="8913"/>
                <a:ext cx="745" cy="745"/>
              </a:xfrm>
              <a:prstGeom prst="rect">
                <a:avLst/>
              </a:prstGeom>
            </p:spPr>
          </p:pic>
          <p:pic>
            <p:nvPicPr>
              <p:cNvPr id="72" name="图片 71"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10" y="8913"/>
                <a:ext cx="745" cy="745"/>
              </a:xfrm>
              <a:prstGeom prst="rect">
                <a:avLst/>
              </a:prstGeom>
            </p:spPr>
          </p:pic>
          <p:sp>
            <p:nvSpPr>
              <p:cNvPr id="73" name="文本框 72"/>
              <p:cNvSpPr txBox="1"/>
              <p:nvPr/>
            </p:nvSpPr>
            <p:spPr>
              <a:xfrm>
                <a:off x="5594" y="8996"/>
                <a:ext cx="689" cy="580"/>
              </a:xfrm>
              <a:prstGeom prst="rect">
                <a:avLst/>
              </a:prstGeom>
              <a:noFill/>
            </p:spPr>
            <p:txBody>
              <a:bodyPr wrap="square" rtlCol="0">
                <a:spAutoFit/>
              </a:bodyPr>
              <a:p>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cs typeface="Times New Roman" panose="02020603050405020304" pitchFamily="18" charset="0"/>
                </a:endParaRPr>
              </a:p>
            </p:txBody>
          </p:sp>
        </p:grpSp>
        <p:grpSp>
          <p:nvGrpSpPr>
            <p:cNvPr id="77" name="组合 76"/>
            <p:cNvGrpSpPr/>
            <p:nvPr/>
          </p:nvGrpSpPr>
          <p:grpSpPr>
            <a:xfrm>
              <a:off x="2498" y="5967"/>
              <a:ext cx="2190" cy="1979"/>
              <a:chOff x="2498" y="6083"/>
              <a:chExt cx="2190" cy="1979"/>
            </a:xfrm>
          </p:grpSpPr>
          <p:sp>
            <p:nvSpPr>
              <p:cNvPr id="57" name="矩形 56"/>
              <p:cNvSpPr/>
              <p:nvPr/>
            </p:nvSpPr>
            <p:spPr>
              <a:xfrm>
                <a:off x="2647" y="6154"/>
                <a:ext cx="1893" cy="190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文本框 57"/>
              <p:cNvSpPr txBox="1"/>
              <p:nvPr/>
            </p:nvSpPr>
            <p:spPr>
              <a:xfrm>
                <a:off x="2498" y="6083"/>
                <a:ext cx="2190" cy="1161"/>
              </a:xfrm>
              <a:prstGeom prst="rect">
                <a:avLst/>
              </a:prstGeom>
              <a:noFill/>
            </p:spPr>
            <p:txBody>
              <a:bodyPr wrap="square" rtlCol="0">
                <a:spAutoFit/>
              </a:bodyPr>
              <a:p>
                <a:pPr algn="ctr"/>
                <a:r>
                  <a:rPr lang="en-US" altLang="zh-CN" sz="1400" b="1">
                    <a:latin typeface="Times New Roman" panose="02020603050405020304" pitchFamily="18" charset="0"/>
                    <a:cs typeface="Times New Roman" panose="02020603050405020304" pitchFamily="18" charset="0"/>
                  </a:rPr>
                  <a:t>Network Analysis </a:t>
                </a:r>
                <a:br>
                  <a:rPr lang="en-US" altLang="zh-CN" sz="1400" b="1">
                    <a:latin typeface="Times New Roman" panose="02020603050405020304" pitchFamily="18" charset="0"/>
                    <a:cs typeface="Times New Roman" panose="02020603050405020304" pitchFamily="18" charset="0"/>
                  </a:rPr>
                </a:br>
                <a:r>
                  <a:rPr lang="en-US" altLang="zh-CN" sz="1400" b="1">
                    <a:latin typeface="Times New Roman" panose="02020603050405020304" pitchFamily="18" charset="0"/>
                    <a:cs typeface="Times New Roman" panose="02020603050405020304" pitchFamily="18" charset="0"/>
                  </a:rPr>
                  <a:t>Functions</a:t>
                </a:r>
                <a:endParaRPr lang="en-US" altLang="zh-CN" sz="1400" b="1">
                  <a:latin typeface="Times New Roman" panose="02020603050405020304" pitchFamily="18" charset="0"/>
                  <a:cs typeface="Times New Roman" panose="02020603050405020304" pitchFamily="18" charset="0"/>
                </a:endParaRPr>
              </a:p>
            </p:txBody>
          </p:sp>
          <p:sp>
            <p:nvSpPr>
              <p:cNvPr id="76" name="矩形 75"/>
              <p:cNvSpPr/>
              <p:nvPr/>
            </p:nvSpPr>
            <p:spPr>
              <a:xfrm>
                <a:off x="2737" y="7257"/>
                <a:ext cx="1712" cy="690"/>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pitchFamily="18" charset="0"/>
                    <a:cs typeface="Times New Roman" panose="02020603050405020304" pitchFamily="18" charset="0"/>
                  </a:rPr>
                  <a:t>OpenMP</a:t>
                </a:r>
                <a:endParaRPr lang="en-US" altLang="zh-CN" b="1">
                  <a:solidFill>
                    <a:schemeClr val="tx1"/>
                  </a:solidFill>
                  <a:latin typeface="Times New Roman" panose="02020603050405020304" pitchFamily="18" charset="0"/>
                  <a:cs typeface="Times New Roman" panose="02020603050405020304" pitchFamily="18" charset="0"/>
                </a:endParaRPr>
              </a:p>
            </p:txBody>
          </p:sp>
        </p:grpSp>
        <p:sp>
          <p:nvSpPr>
            <p:cNvPr id="79" name="文本框 78"/>
            <p:cNvSpPr txBox="1"/>
            <p:nvPr/>
          </p:nvSpPr>
          <p:spPr>
            <a:xfrm>
              <a:off x="890" y="8799"/>
              <a:ext cx="1588" cy="919"/>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Hardware</a:t>
              </a:r>
              <a:br>
                <a:rPr lang="en-US" altLang="zh-CN" sz="1600">
                  <a:latin typeface="Times New Roman" panose="02020603050405020304" pitchFamily="18" charset="0"/>
                  <a:cs typeface="Times New Roman" panose="02020603050405020304" pitchFamily="18" charset="0"/>
                </a:rPr>
              </a:br>
              <a:r>
                <a:rPr lang="en-US" altLang="zh-CN" sz="1600">
                  <a:latin typeface="Times New Roman" panose="02020603050405020304" pitchFamily="18" charset="0"/>
                  <a:cs typeface="Times New Roman" panose="02020603050405020304" pitchFamily="18" charset="0"/>
                </a:rPr>
                <a:t>Layer</a:t>
              </a:r>
              <a:endParaRPr lang="en-US" altLang="zh-CN" sz="1600">
                <a:latin typeface="Times New Roman" panose="02020603050405020304" pitchFamily="18" charset="0"/>
                <a:cs typeface="Times New Roman" panose="02020603050405020304" pitchFamily="18" charset="0"/>
              </a:endParaRPr>
            </a:p>
          </p:txBody>
        </p:sp>
        <p:cxnSp>
          <p:nvCxnSpPr>
            <p:cNvPr id="81" name="肘形连接符 80"/>
            <p:cNvCxnSpPr>
              <a:stCxn id="46" idx="2"/>
              <a:endCxn id="69" idx="0"/>
            </p:cNvCxnSpPr>
            <p:nvPr/>
          </p:nvCxnSpPr>
          <p:spPr>
            <a:xfrm rot="5400000">
              <a:off x="4114" y="6803"/>
              <a:ext cx="1046" cy="3173"/>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2" name="肘形连接符 81"/>
            <p:cNvCxnSpPr>
              <a:stCxn id="46" idx="2"/>
              <a:endCxn id="70" idx="0"/>
            </p:cNvCxnSpPr>
            <p:nvPr/>
          </p:nvCxnSpPr>
          <p:spPr>
            <a:xfrm rot="5400000">
              <a:off x="4600" y="7289"/>
              <a:ext cx="1046" cy="2201"/>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3" name="肘形连接符 82"/>
            <p:cNvCxnSpPr>
              <a:stCxn id="46" idx="2"/>
              <a:endCxn id="71" idx="0"/>
            </p:cNvCxnSpPr>
            <p:nvPr/>
          </p:nvCxnSpPr>
          <p:spPr>
            <a:xfrm rot="5400000">
              <a:off x="5086" y="7775"/>
              <a:ext cx="1046" cy="1229"/>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4" name="肘形连接符 83"/>
            <p:cNvCxnSpPr>
              <a:stCxn id="46" idx="2"/>
              <a:endCxn id="72" idx="0"/>
            </p:cNvCxnSpPr>
            <p:nvPr/>
          </p:nvCxnSpPr>
          <p:spPr>
            <a:xfrm rot="5400000" flipV="1">
              <a:off x="6030" y="8060"/>
              <a:ext cx="1046" cy="659"/>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grpSp>
      <p:sp>
        <p:nvSpPr>
          <p:cNvPr id="86" name="TextBox 5"/>
          <p:cNvSpPr txBox="1"/>
          <p:nvPr/>
        </p:nvSpPr>
        <p:spPr>
          <a:xfrm>
            <a:off x="725805" y="1497965"/>
            <a:ext cx="5598160" cy="4861560"/>
          </a:xfrm>
          <a:prstGeom prst="rect">
            <a:avLst/>
          </a:prstGeom>
          <a:noFill/>
        </p:spPr>
        <p:txBody>
          <a:bodyPr wrap="square" rtlCol="0">
            <a:spAutoFit/>
          </a:bodyPr>
          <a:lstStyle/>
          <a:p>
            <a:pPr>
              <a:lnSpc>
                <a:spcPct val="114000"/>
              </a:lnSpc>
            </a:pP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整体架构如右图所示，</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利用</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Pybind11</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将上层</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Python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接口与底层</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C++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核心代码无缝连接，通过引入</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并行计算，实现了对多核</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CPU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算力的</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充分利用。</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endParaRPr lang="en-US" altLang="zh-CN"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具体实现如下：</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1.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数据接口</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零拷贝机制</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：通过</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Graph Container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模块，数据直接驻留在主内存中。得益于</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的共享内存模型，计算核心可直接访问图数据。</a:t>
            </a:r>
            <a:b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b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2.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计算核心：网络分析函数模块采用</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重构了经典图算法。通过编译制导指令将繁重的计算任务自动分发至多个物理核心并行执行，大幅提升大规模图数据的处理效率。</a:t>
            </a:r>
            <a:b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b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3.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用户端：用户通过</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接口调用，无需关心底层实现，保持</a:t>
            </a:r>
            <a:r>
              <a:rPr lang="en-US" altLang="zh-CN" sz="1700"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的易用性。</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4" name="Table 3"/>
          <p:cNvGraphicFramePr>
            <a:graphicFrameLocks noGrp="1"/>
          </p:cNvGraphicFramePr>
          <p:nvPr>
            <p:custDataLst>
              <p:tags r:id="rId3"/>
            </p:custDataLst>
          </p:nvPr>
        </p:nvGraphicFramePr>
        <p:xfrm>
          <a:off x="1730375" y="2710815"/>
          <a:ext cx="8682990" cy="2932430"/>
        </p:xfrm>
        <a:graphic>
          <a:graphicData uri="http://schemas.openxmlformats.org/drawingml/2006/table">
            <a:tbl>
              <a:tblPr firstRow="1" bandRow="1">
                <a:tableStyleId>{5C22544A-7EE6-4342-B048-85BDC9FD1C3A}</a:tableStyleId>
              </a:tblPr>
              <a:tblGrid>
                <a:gridCol w="1560195"/>
                <a:gridCol w="2374265"/>
                <a:gridCol w="2373630"/>
                <a:gridCol w="2374900"/>
              </a:tblGrid>
              <a:tr h="373380">
                <a:tc>
                  <a:txBody>
                    <a:bodyPr/>
                    <a:lstStyle/>
                    <a:p>
                      <a:endParaRPr lang="en-US" sz="1600" b="1"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effectLst/>
                          <a:latin typeface="Times New Roman" panose="02020603050405020304" pitchFamily="18" charset="0"/>
                          <a:cs typeface="Times New Roman" panose="02020603050405020304" pitchFamily="18" charset="0"/>
                        </a:rPr>
                        <a:t>组织协作网络</a:t>
                      </a:r>
                      <a:endParaRPr lang="zh-CN" altLang="en-US" sz="1600" b="1"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effectLst/>
                          <a:latin typeface="Times New Roman" panose="02020603050405020304" pitchFamily="18" charset="0"/>
                          <a:cs typeface="Times New Roman" panose="02020603050405020304" pitchFamily="18" charset="0"/>
                        </a:rPr>
                        <a:t>项目协作网络</a:t>
                      </a:r>
                      <a:endParaRPr lang="zh-CN" alt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err="1">
                          <a:solidFill>
                            <a:schemeClr val="bg1"/>
                          </a:solidFill>
                          <a:effectLst/>
                          <a:latin typeface="Times New Roman" panose="02020603050405020304" pitchFamily="18" charset="0"/>
                          <a:cs typeface="Times New Roman" panose="02020603050405020304" pitchFamily="18" charset="0"/>
                        </a:rPr>
                        <a:t>开发者协作网络</a:t>
                      </a:r>
                      <a:endParaRPr lang="zh-CN" altLang="en-US" sz="1600" dirty="0" err="1">
                        <a:solidFill>
                          <a:schemeClr val="bg1"/>
                        </a:solidFill>
                        <a:effectLst/>
                        <a:latin typeface="Times New Roman" panose="02020603050405020304" pitchFamily="18" charset="0"/>
                        <a:cs typeface="Times New Roman" panose="02020603050405020304" pitchFamily="18" charset="0"/>
                      </a:endParaRPr>
                    </a:p>
                  </a:txBody>
                  <a:tcPr/>
                </a:tc>
              </a:tr>
              <a:tr h="1811655">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来</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自</a:t>
                      </a: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 top_300_metrics 中每个仓库的贡献者活跃名单</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节点表示</a:t>
                      </a:r>
                      <a:r>
                        <a:rPr lang="en-US" altLang="zh-CN"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 GitHub </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组织；组织的开发者集合定义为曾对该组织任一仓库贡献过的所有贡献者。</a:t>
                      </a:r>
                      <a:endPar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rPr>
                        <a:t>来</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自</a:t>
                      </a:r>
                      <a:r>
                        <a:rPr lang="en-US" sz="1600" dirty="0" err="1">
                          <a:latin typeface="Times New Roman" panose="02020603050405020304" pitchFamily="18" charset="0"/>
                          <a:ea typeface="宋体" panose="02010600030101010101" pitchFamily="2" charset="-122"/>
                          <a:cs typeface="Times New Roman" panose="02020603050405020304" pitchFamily="18" charset="0"/>
                        </a:rPr>
                        <a:t> top_300_metrics 中每个仓库的贡献者活跃名单</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。节点表示一个</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 GitHub </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仓库，无向边表示两个仓库至少共享过一名贡献者</a:t>
                      </a:r>
                      <a:endParaRPr lang="zh-CN" altLang="en-US" sz="1600" dirty="0" err="1">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来自 top_300_metrics 中各仓库的贡献者活跃名单。</a:t>
                      </a:r>
                      <a:r>
                        <a:rPr lang="en-US" sz="1600" dirty="0" err="1">
                          <a:latin typeface="Times New Roman" panose="02020603050405020304" pitchFamily="18" charset="0"/>
                          <a:ea typeface="宋体" panose="02010600030101010101" pitchFamily="2" charset="-122"/>
                          <a:cs typeface="Times New Roman" panose="02020603050405020304" pitchFamily="18" charset="0"/>
                        </a:rPr>
                        <a:t>节点表示贡献者；无向边表示两名贡献者在至少 3 个共同仓库中都</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协作</a:t>
                      </a:r>
                      <a:r>
                        <a:rPr lang="en-US" sz="1600" dirty="0" err="1">
                          <a:latin typeface="Times New Roman" panose="02020603050405020304" pitchFamily="18" charset="0"/>
                          <a:ea typeface="宋体" panose="02010600030101010101" pitchFamily="2" charset="-122"/>
                          <a:cs typeface="Times New Roman" panose="02020603050405020304" pitchFamily="18" charset="0"/>
                        </a:rPr>
                        <a:t>过</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err="1">
                        <a:latin typeface="Times New Roman" panose="02020603050405020304" pitchFamily="18" charset="0"/>
                        <a:ea typeface="宋体" panose="02010600030101010101" pitchFamily="2" charset="-122"/>
                        <a:cs typeface="Times New Roman" panose="02020603050405020304" pitchFamily="18" charset="0"/>
                      </a:endParaRPr>
                    </a:p>
                  </a:txBody>
                  <a:tcPr/>
                </a:tc>
              </a:tr>
              <a:tr h="374015">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235</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300</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37,184</a:t>
                      </a:r>
                      <a:endParaRPr lang="en-US" altLang="zh-CN" sz="1600" dirty="0">
                        <a:latin typeface="Times New Roman" panose="02020603050405020304" pitchFamily="18" charset="0"/>
                        <a:cs typeface="Times New Roman" panose="02020603050405020304" pitchFamily="18" charset="0"/>
                      </a:endParaRPr>
                    </a:p>
                  </a:txBody>
                  <a:tcPr/>
                </a:tc>
              </a:tr>
              <a:tr h="37338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22,833</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37,589</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2,266,358</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9940" y="1768475"/>
            <a:ext cx="8542655" cy="368300"/>
          </a:xfrm>
          <a:prstGeom prst="rect">
            <a:avLst/>
          </a:prstGeom>
          <a:noFill/>
        </p:spPr>
        <p:txBody>
          <a:bodyPr wrap="square" rtlCol="0">
            <a:spAutoFit/>
          </a:bodyPr>
          <a:lstStyle/>
          <a:p>
            <a:pPr marL="285750" indent="-285750" algn="l">
              <a:buClr>
                <a:srgbClr val="104BA4"/>
              </a:buClr>
              <a:buSzTx/>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开源协作网络(基于</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OpenSODA</a:t>
            </a:r>
            <a:r>
              <a:rPr lang="zh-CN" altLang="en-US" dirty="0">
                <a:latin typeface="新宋体" panose="02010609030101010101" pitchFamily="49" charset="-122"/>
                <a:ea typeface="新宋体" panose="02010609030101010101" pitchFamily="49" charset="-122"/>
                <a:cs typeface="Menlo" panose="020B0609030804020204" pitchFamily="49" charset="0"/>
              </a:rPr>
              <a:t>挑战赛开放数据集)</a:t>
            </a:r>
            <a:endParaRPr lang="zh-CN" altLang="en-US" dirty="0">
              <a:latin typeface="新宋体" panose="02010609030101010101" pitchFamily="49" charset="-122"/>
              <a:ea typeface="新宋体" panose="02010609030101010101" pitchFamily="49" charset="-122"/>
              <a:cs typeface="Menlo" panose="020B0609030804020204" pitchFamily="49" charset="0"/>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2" name="文本框 1"/>
          <p:cNvSpPr txBox="1"/>
          <p:nvPr/>
        </p:nvSpPr>
        <p:spPr>
          <a:xfrm>
            <a:off x="789940" y="1266190"/>
            <a:ext cx="6096000" cy="368300"/>
          </a:xfrm>
          <a:prstGeom prst="rect">
            <a:avLst/>
          </a:prstGeom>
          <a:noFill/>
        </p:spPr>
        <p:txBody>
          <a:bodyPr wrap="square" rtlCol="0" anchor="t">
            <a:spAutoFit/>
          </a:bodyPr>
          <a:p>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我们计划使用这些数据集进行测试</a:t>
            </a:r>
            <a:endParaRPr lang="zh-CN" altLang="en-US" dirty="0">
              <a:latin typeface="新宋体" panose="02010609030101010101" pitchFamily="49" charset="-122"/>
              <a:ea typeface="新宋体" panose="02010609030101010101" pitchFamily="49" charset="-122"/>
              <a:cs typeface="Menlo" panose="020B0609030804020204" pitchFamily="49"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4" name="Table 3"/>
          <p:cNvGraphicFramePr>
            <a:graphicFrameLocks noGrp="1"/>
          </p:cNvGraphicFramePr>
          <p:nvPr/>
        </p:nvGraphicFramePr>
        <p:xfrm>
          <a:off x="1038670" y="2413518"/>
          <a:ext cx="10722080" cy="2910840"/>
        </p:xfrm>
        <a:graphic>
          <a:graphicData uri="http://schemas.openxmlformats.org/drawingml/2006/table">
            <a:tbl>
              <a:tblPr firstRow="1" bandRow="1">
                <a:tableStyleId>{5C22544A-7EE6-4342-B048-85BDC9FD1C3A}</a:tableStyleId>
              </a:tblPr>
              <a:tblGrid>
                <a:gridCol w="1490774"/>
                <a:gridCol w="2267945"/>
                <a:gridCol w="2268429"/>
                <a:gridCol w="2260886"/>
                <a:gridCol w="2434046"/>
              </a:tblGrid>
              <a:tr h="370840">
                <a:tc>
                  <a:txBody>
                    <a:bodyPr/>
                    <a:lstStyle/>
                    <a:p>
                      <a:endParaRPr lang="en-US" sz="1600" b="1"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ca-</a:t>
                      </a:r>
                      <a:r>
                        <a:rPr lang="en-US" sz="1600" dirty="0" err="1">
                          <a:solidFill>
                            <a:schemeClr val="bg1"/>
                          </a:solidFill>
                          <a:effectLst/>
                          <a:latin typeface="Times New Roman" panose="02020603050405020304" pitchFamily="18" charset="0"/>
                          <a:cs typeface="Times New Roman" panose="02020603050405020304" pitchFamily="18" charset="0"/>
                        </a:rPr>
                        <a:t>HepTh</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lastfm_asia_edges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ca-</a:t>
                      </a:r>
                      <a:r>
                        <a:rPr lang="en-US" sz="1600" b="1" dirty="0" err="1">
                          <a:solidFill>
                            <a:schemeClr val="bg1"/>
                          </a:solidFill>
                          <a:effectLst/>
                          <a:latin typeface="Times New Roman" panose="02020603050405020304" pitchFamily="18" charset="0"/>
                          <a:cs typeface="Times New Roman" panose="02020603050405020304" pitchFamily="18" charset="0"/>
                        </a:rPr>
                        <a:t>CondMat</a:t>
                      </a:r>
                      <a:endParaRPr lang="en-US" sz="1600" b="1"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solidFill>
                            <a:schemeClr val="bg1"/>
                          </a:solidFill>
                          <a:latin typeface="Times New Roman" panose="02020603050405020304" pitchFamily="18" charset="0"/>
                          <a:cs typeface="Times New Roman" panose="02020603050405020304" pitchFamily="18" charset="0"/>
                        </a:rPr>
                        <a:t>ca-</a:t>
                      </a:r>
                      <a:r>
                        <a:rPr lang="en-US" sz="1600" dirty="0" err="1">
                          <a:solidFill>
                            <a:schemeClr val="bg1"/>
                          </a:solidFill>
                          <a:latin typeface="Times New Roman" panose="02020603050405020304" pitchFamily="18" charset="0"/>
                          <a:cs typeface="Times New Roman" panose="02020603050405020304" pitchFamily="18" charset="0"/>
                        </a:rPr>
                        <a:t>HepPh</a:t>
                      </a:r>
                      <a:endParaRPr lang="en-US" sz="1600" dirty="0">
                        <a:solidFill>
                          <a:schemeClr val="bg1"/>
                        </a:solidFill>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来自美国高能物理理论</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Theory, </a:t>
                      </a:r>
                      <a:r>
                        <a:rPr lang="en-US" sz="1600" dirty="0" err="1">
                          <a:latin typeface="Times New Roman" panose="02020603050405020304" pitchFamily="18" charset="0"/>
                          <a:cs typeface="Times New Roman" panose="02020603050405020304" pitchFamily="18" charset="0"/>
                        </a:rPr>
                        <a:t>HepTh</a:t>
                      </a:r>
                      <a:r>
                        <a:rPr lang="en-US" sz="1600" dirty="0">
                          <a:latin typeface="Times New Roman" panose="02020603050405020304" pitchFamily="18" charset="0"/>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领域的论文共同作者网络。节点表示作者，边表示两位作者之间曾共同发表过学术论文。</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a:t>
                      </a: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r>
                        <a:rPr lang="en-US" sz="1600" dirty="0" err="1">
                          <a:latin typeface="Times New Roman" panose="02020603050405020304" pitchFamily="18" charset="0"/>
                          <a:ea typeface="宋体" panose="02010600030101010101" pitchFamily="2" charset="-122"/>
                          <a:cs typeface="Times New Roman" panose="02020603050405020304" pitchFamily="18" charset="0"/>
                        </a:rPr>
                        <a:t>Last.fm</a:t>
                      </a:r>
                      <a:r>
                        <a:rPr lang="en-US"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的亚洲用户社交网络数据集。节点表示用户，边表示用户间的好友关系。</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来自于</a:t>
                      </a:r>
                      <a:r>
                        <a:rPr lang="en-US" altLang="zh-CN" sz="1600" dirty="0" err="1">
                          <a:solidFill>
                            <a:srgbClr val="0E0E0E"/>
                          </a:solidFill>
                          <a:effectLst/>
                          <a:latin typeface="Times New Roman" panose="02020603050405020304" pitchFamily="18" charset="0"/>
                          <a:cs typeface="Times New Roman" panose="02020603050405020304" pitchFamily="18" charset="0"/>
                        </a:rPr>
                        <a:t>arXiv</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凝聚态物理</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en-US" altLang="zh-CN" sz="1600" dirty="0">
                          <a:solidFill>
                            <a:srgbClr val="0E0E0E"/>
                          </a:solidFill>
                          <a:effectLst/>
                          <a:latin typeface="Times New Roman" panose="02020603050405020304" pitchFamily="18" charset="0"/>
                          <a:cs typeface="Times New Roman" panose="02020603050405020304" pitchFamily="18" charset="0"/>
                        </a:rPr>
                        <a:t>Condensed Matter Physics, </a:t>
                      </a:r>
                      <a:r>
                        <a:rPr lang="en-US" altLang="zh-CN" sz="1600" dirty="0" err="1">
                          <a:solidFill>
                            <a:srgbClr val="0E0E0E"/>
                          </a:solidFill>
                          <a:effectLst/>
                          <a:latin typeface="Times New Roman" panose="02020603050405020304" pitchFamily="18" charset="0"/>
                          <a:cs typeface="Times New Roman" panose="02020603050405020304" pitchFamily="18" charset="0"/>
                        </a:rPr>
                        <a:t>CondMat</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分区的共同作者网络。节点是作者，边表示共同发表论文的关系。</a:t>
                      </a:r>
                      <a:endPar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a:t>
                      </a:r>
                      <a:r>
                        <a:rPr lang="en-US" sz="1600" dirty="0" err="1">
                          <a:latin typeface="Times New Roman" panose="02020603050405020304" pitchFamily="18" charset="0"/>
                          <a:cs typeface="Times New Roman" panose="02020603050405020304" pitchFamily="18" charset="0"/>
                        </a:rPr>
                        <a:t>arXiv</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高能物理</a:t>
                      </a:r>
                      <a:r>
                        <a:rPr lang="en-US" altLang="zh-CN" sz="1600" dirty="0">
                          <a:latin typeface="新宋体" panose="02010609030101010101" pitchFamily="49" charset="-122"/>
                          <a:ea typeface="新宋体" panose="02010609030101010101" pitchFamily="49" charset="-122"/>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现象学</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Phenomenology, </a:t>
                      </a:r>
                      <a:r>
                        <a:rPr lang="en-US" sz="1600" dirty="0" err="1">
                          <a:latin typeface="Times New Roman" panose="02020603050405020304" pitchFamily="18" charset="0"/>
                          <a:cs typeface="Times New Roman" panose="02020603050405020304" pitchFamily="18" charset="0"/>
                        </a:rPr>
                        <a:t>HepPh）</a:t>
                      </a:r>
                      <a:r>
                        <a:rPr lang="en-US" sz="1600" dirty="0" err="1">
                          <a:latin typeface="新宋体" panose="02010609030101010101" pitchFamily="49" charset="-122"/>
                          <a:ea typeface="新宋体" panose="02010609030101010101" pitchFamily="49" charset="-122"/>
                          <a:cs typeface="Times New Roman" panose="02020603050405020304" pitchFamily="18" charset="0"/>
                        </a:rPr>
                        <a:t>领域</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的论文合作网络。节点代表作者，边代表共同作者关系。</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9,877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7,624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23,133</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12,008</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25,998</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27,806</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93,497</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118,521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9930" y="1879165"/>
            <a:ext cx="3966359" cy="368300"/>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无向图</a:t>
            </a:r>
            <a:endParaRPr lang="en-US" altLang="zh-CN" dirty="0">
              <a:latin typeface="新宋体" panose="02010609030101010101" pitchFamily="49" charset="-122"/>
              <a:ea typeface="新宋体" panose="02010609030101010101" pitchFamily="49"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3" name="Table 2"/>
          <p:cNvGraphicFramePr>
            <a:graphicFrameLocks noGrp="1"/>
          </p:cNvGraphicFramePr>
          <p:nvPr/>
        </p:nvGraphicFramePr>
        <p:xfrm>
          <a:off x="965735" y="1555557"/>
          <a:ext cx="10980843" cy="2423160"/>
        </p:xfrm>
        <a:graphic>
          <a:graphicData uri="http://schemas.openxmlformats.org/drawingml/2006/table">
            <a:tbl>
              <a:tblPr firstRow="1" bandRow="1">
                <a:tableStyleId>{5C22544A-7EE6-4342-B048-85BDC9FD1C3A}</a:tableStyleId>
              </a:tblPr>
              <a:tblGrid>
                <a:gridCol w="1373704"/>
                <a:gridCol w="2553195"/>
                <a:gridCol w="2292507"/>
                <a:gridCol w="2518446"/>
                <a:gridCol w="2242991"/>
              </a:tblGrid>
              <a:tr h="370840">
                <a:tc>
                  <a:txBody>
                    <a:bodyPr/>
                    <a:lstStyle/>
                    <a:p>
                      <a:endParaRPr lang="en-US" sz="1600" b="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p2p-Gnutella04</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email-Enron</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amazon0302</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email-</a:t>
                      </a:r>
                      <a:r>
                        <a:rPr lang="en-US" sz="1600" b="1" dirty="0" err="1">
                          <a:solidFill>
                            <a:schemeClr val="bg1"/>
                          </a:solidFill>
                          <a:effectLst/>
                          <a:latin typeface="Times New Roman" panose="02020603050405020304" pitchFamily="18" charset="0"/>
                          <a:cs typeface="Times New Roman" panose="02020603050405020304" pitchFamily="18" charset="0"/>
                        </a:rPr>
                        <a:t>EuAll</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来自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Gnutella</a:t>
                      </a:r>
                      <a:r>
                        <a:rPr lang="en-US" sz="1600" kern="1200" dirty="0">
                          <a:solidFill>
                            <a:schemeClr val="dk1"/>
                          </a:solidFill>
                          <a:effectLst/>
                          <a:latin typeface="新宋体" panose="02010609030101010101" pitchFamily="49" charset="-122"/>
                          <a:ea typeface="新宋体" panose="02010609030101010101" pitchFamily="49" charset="-122"/>
                          <a:cs typeface="+mn-cs"/>
                        </a:rPr>
                        <a:t> </a:t>
                      </a: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文件共享网络的对等网络拓扑快照。节点代表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Gnutella</a:t>
                      </a:r>
                      <a:r>
                        <a:rPr lang="en-US" sz="1600" kern="1200" dirty="0">
                          <a:solidFill>
                            <a:schemeClr val="dk1"/>
                          </a:solidFill>
                          <a:effectLst/>
                          <a:latin typeface="新宋体" panose="02010609030101010101" pitchFamily="49" charset="-122"/>
                          <a:ea typeface="新宋体" panose="02010609030101010101" pitchFamily="49" charset="-122"/>
                          <a:cs typeface="+mn-cs"/>
                        </a:rPr>
                        <a:t> </a:t>
                      </a: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网络中的主机，边表示主机之间的对等连接（无向）。</a:t>
                      </a:r>
                      <a:endParaRPr lang="zh-CN" altLang="en-US" sz="1600" kern="1200" dirty="0">
                        <a:solidFill>
                          <a:schemeClr val="dk1"/>
                        </a:solidFill>
                        <a:effectLst/>
                        <a:latin typeface="新宋体" panose="02010609030101010101" pitchFamily="49" charset="-122"/>
                        <a:ea typeface="新宋体" panose="02010609030101010101" pitchFamily="49" charset="-122"/>
                        <a:cs typeface="+mn-cs"/>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来自已公开的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Enron</a:t>
                      </a:r>
                      <a:r>
                        <a:rPr lang="en-US" sz="1600" dirty="0">
                          <a:latin typeface="新宋体" panose="02010609030101010101" pitchFamily="49" charset="-122"/>
                          <a:ea typeface="新宋体" panose="02010609030101010101" pitchFamily="49"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公司内部电子邮件记录。节点代表电子邮件地址，边表示对应的两个地址之间存在过邮件交互。</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该数据集来自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Amazon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的商品共购网络。节点表示商品，若两个商品经常被同一顾客一起购买，则在两者之间建立一条无向边。</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某研究机构的电子邮件通信网络。节点代表电子邮件地址，边表示存在邮件往来。</a:t>
                      </a:r>
                      <a:endParaRPr lang="zh-CN" altLang="en-US" sz="1600" kern="1200" dirty="0">
                        <a:solidFill>
                          <a:schemeClr val="dk1"/>
                        </a:solidFill>
                        <a:effectLst/>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10,876</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36,692</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262,111</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265,214</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39,994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367,662</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899,792</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420,045</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2846" y="1197447"/>
            <a:ext cx="1675346" cy="369332"/>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有向图</a:t>
            </a:r>
            <a:endParaRPr lang="en-US" altLang="zh-CN" dirty="0">
              <a:latin typeface="新宋体" panose="02010609030101010101" pitchFamily="49" charset="-122"/>
              <a:ea typeface="新宋体" panose="02010609030101010101" pitchFamily="49" charset="-122"/>
            </a:endParaRPr>
          </a:p>
        </p:txBody>
      </p:sp>
      <p:graphicFrame>
        <p:nvGraphicFramePr>
          <p:cNvPr id="6" name="Table 5"/>
          <p:cNvGraphicFramePr>
            <a:graphicFrameLocks noGrp="1"/>
          </p:cNvGraphicFramePr>
          <p:nvPr/>
        </p:nvGraphicFramePr>
        <p:xfrm>
          <a:off x="965735" y="4009615"/>
          <a:ext cx="10980842" cy="2179320"/>
        </p:xfrm>
        <a:graphic>
          <a:graphicData uri="http://schemas.openxmlformats.org/drawingml/2006/table">
            <a:tbl>
              <a:tblPr firstRow="1" bandRow="1">
                <a:tableStyleId>{5C22544A-7EE6-4342-B048-85BDC9FD1C3A}</a:tableStyleId>
              </a:tblPr>
              <a:tblGrid>
                <a:gridCol w="1500732"/>
                <a:gridCol w="3233691"/>
                <a:gridCol w="3051958"/>
                <a:gridCol w="3194461"/>
              </a:tblGrid>
              <a:tr h="370840">
                <a:tc>
                  <a:txBody>
                    <a:bodyPr/>
                    <a:lstStyle/>
                    <a:p>
                      <a:endParaRPr lang="en-US" sz="1600" b="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soc-Epinions1</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web-</a:t>
                      </a:r>
                      <a:r>
                        <a:rPr lang="en-US" sz="1600" b="1" dirty="0" err="1">
                          <a:solidFill>
                            <a:schemeClr val="bg1"/>
                          </a:solidFill>
                          <a:effectLst/>
                          <a:latin typeface="Times New Roman" panose="02020603050405020304" pitchFamily="18" charset="0"/>
                          <a:cs typeface="Times New Roman" panose="02020603050405020304" pitchFamily="18" charset="0"/>
                        </a:rPr>
                        <a:t>NotreDame</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digg</a:t>
                      </a:r>
                      <a:r>
                        <a:rPr lang="en-US" sz="1600" dirty="0">
                          <a:solidFill>
                            <a:schemeClr val="bg1"/>
                          </a:solidFill>
                          <a:effectLst/>
                          <a:latin typeface="Times New Roman" panose="02020603050405020304" pitchFamily="18" charset="0"/>
                          <a:cs typeface="Times New Roman" panose="02020603050405020304" pitchFamily="18" charset="0"/>
                        </a:rPr>
                        <a:t>-friends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err="1">
                          <a:latin typeface="Times New Roman" panose="02020603050405020304" pitchFamily="18" charset="0"/>
                          <a:ea typeface="新宋体" panose="02010609030101010101" pitchFamily="49" charset="-122"/>
                          <a:cs typeface="Times New Roman" panose="02020603050405020304" pitchFamily="18" charset="0"/>
                        </a:rPr>
                        <a:t>Epinions</a:t>
                      </a:r>
                      <a:r>
                        <a:rPr lang="en-US" sz="1600" dirty="0">
                          <a:latin typeface="新宋体" panose="02010609030101010101" pitchFamily="49" charset="-122"/>
                          <a:ea typeface="新宋体" panose="02010609030101010101" pitchFamily="49"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（一个消费者点评平台），用户可以对他人的评价信息进行信任标记，从而形成一个有向的“信任”社交网络。</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a:latin typeface="Times New Roman" panose="02020603050405020304" pitchFamily="18" charset="0"/>
                          <a:ea typeface="新宋体" panose="02010609030101010101" pitchFamily="49" charset="-122"/>
                          <a:cs typeface="Times New Roman" panose="02020603050405020304" pitchFamily="18" charset="0"/>
                        </a:rPr>
                        <a:t>Notre Dame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大学域名下网页间的超链接网络。节点表示网页，边表示网页之间的超链接。</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a:latin typeface="Times New Roman" panose="02020603050405020304" pitchFamily="18" charset="0"/>
                          <a:ea typeface="新宋体" panose="02010609030101010101" pitchFamily="49" charset="-122"/>
                          <a:cs typeface="Times New Roman" panose="02020603050405020304" pitchFamily="18" charset="0"/>
                        </a:rPr>
                        <a:t>Digg</a:t>
                      </a:r>
                      <a:r>
                        <a:rPr lang="en-US" sz="1600" dirty="0">
                          <a:latin typeface="新宋体" panose="02010609030101010101" pitchFamily="49" charset="-122"/>
                          <a:ea typeface="新宋体" panose="02010609030101010101" pitchFamily="49" charset="-122"/>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一个新闻聚合与社交网站）的好友关系网络。节点表示用户，边表示用户间的“关注”或“好友”关系。</a:t>
                      </a:r>
                      <a:endParaRPr 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75,879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325,729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770,799</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508,837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1,497,134</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5,900,011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2"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7"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0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05</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实验</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7"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4" name="TextBox 4"/>
          <p:cNvSpPr txBox="1"/>
          <p:nvPr/>
        </p:nvSpPr>
        <p:spPr>
          <a:xfrm>
            <a:off x="782846" y="1197447"/>
            <a:ext cx="1675346" cy="398780"/>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en-US" altLang="zh-CN" sz="2000" dirty="0">
                <a:latin typeface="Times New Roman" panose="02020603050405020304" pitchFamily="18" charset="0"/>
                <a:ea typeface="新宋体" panose="02010609030101010101" pitchFamily="49" charset="-122"/>
                <a:cs typeface="Times New Roman" panose="02020603050405020304" pitchFamily="18" charset="0"/>
              </a:rPr>
              <a:t>Usage</a:t>
            </a:r>
            <a:endParaRPr lang="en-US" altLang="zh-CN" sz="2000" dirty="0">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10" name="TextBox 5"/>
          <p:cNvSpPr txBox="1"/>
          <p:nvPr/>
        </p:nvSpPr>
        <p:spPr>
          <a:xfrm>
            <a:off x="782955" y="1661795"/>
            <a:ext cx="9914255" cy="1037590"/>
          </a:xfrm>
          <a:prstGeom prst="rect">
            <a:avLst/>
          </a:prstGeom>
          <a:noFill/>
        </p:spPr>
        <p:txBody>
          <a:bodyPr wrap="square" rtlCol="0">
            <a:spAutoFit/>
          </a:bodyPr>
          <a:lstStyle/>
          <a:p>
            <a:pPr algn="l">
              <a:lnSpc>
                <a:spcPct val="114000"/>
              </a:lnSpc>
              <a:buClrTx/>
              <a:buSzTx/>
              <a:buFontTx/>
            </a:pPr>
            <a:r>
              <a:rPr lang="zh-CN" altLang="en-US" dirty="0">
                <a:latin typeface="Times New Roman" panose="02020603050405020304" pitchFamily="18" charset="0"/>
                <a:ea typeface="宋体" panose="02010600030101010101" pitchFamily="2" charset="-122"/>
                <a:cs typeface="Times New Roman" panose="02020603050405020304" pitchFamily="18" charset="0"/>
              </a:rPr>
              <a:t>我们基于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 EasyGraph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框架开发了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EasyGraph++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模块</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l">
              <a:lnSpc>
                <a:spcPct val="114000"/>
              </a:lnSpc>
              <a:buClrTx/>
              <a:buSzTx/>
              <a:buFontTx/>
            </a:pPr>
            <a:r>
              <a:rPr lang="en-US" altLang="zh-CN" dirty="0">
                <a:latin typeface="Times New Roman" panose="02020603050405020304" pitchFamily="18" charset="0"/>
                <a:ea typeface="宋体" panose="02010600030101010101" pitchFamily="2" charset="-122"/>
                <a:cs typeface="Times New Roman" panose="02020603050405020304" pitchFamily="18" charset="0"/>
              </a:rPr>
              <a:t>EasyGraph++</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以</a:t>
            </a:r>
            <a:r>
              <a:rPr lang="en-US" altLang="zh-CN"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dirty="0">
                <a:latin typeface="Times New Roman" panose="02020603050405020304" pitchFamily="18" charset="0"/>
                <a:ea typeface="宋体" panose="02010600030101010101" pitchFamily="2" charset="-122"/>
                <a:cs typeface="Times New Roman" panose="02020603050405020304" pitchFamily="18" charset="0"/>
              </a:rPr>
              <a:t>实现核心算法（提升性能），并通过</a:t>
            </a:r>
            <a:r>
              <a:rPr lang="en-US" altLang="zh-CN" dirty="0">
                <a:latin typeface="Times New Roman" panose="02020603050405020304" pitchFamily="18" charset="0"/>
                <a:ea typeface="宋体" panose="02010600030101010101" pitchFamily="2" charset="-122"/>
                <a:cs typeface="Times New Roman" panose="02020603050405020304" pitchFamily="18" charset="0"/>
              </a:rPr>
              <a:t> pybind11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dirty="0">
                <a:latin typeface="Times New Roman" panose="02020603050405020304" pitchFamily="18" charset="0"/>
                <a:ea typeface="宋体" panose="02010600030101010101" pitchFamily="2" charset="-122"/>
                <a:cs typeface="Times New Roman" panose="02020603050405020304" pitchFamily="18" charset="0"/>
              </a:rPr>
              <a:t> Python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框架集成</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l">
              <a:lnSpc>
                <a:spcPct val="114000"/>
              </a:lnSpc>
              <a:buClrTx/>
              <a:buSzTx/>
              <a:buFontTx/>
            </a:pPr>
            <a:r>
              <a:rPr lang="zh-CN" altLang="en-US" dirty="0">
                <a:latin typeface="Times New Roman" panose="02020603050405020304" pitchFamily="18" charset="0"/>
                <a:ea typeface="宋体" panose="02010600030101010101" pitchFamily="2" charset="-122"/>
                <a:cs typeface="Times New Roman" panose="02020603050405020304" pitchFamily="18" charset="0"/>
              </a:rPr>
              <a:t>当前</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EasyGraph++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已完全合并入</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EasyGraph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主框架，可直接在框架内调用</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3936365" y="2699385"/>
            <a:ext cx="4319905" cy="2903855"/>
          </a:xfrm>
          <a:prstGeom prst="rect">
            <a:avLst/>
          </a:prstGeom>
        </p:spPr>
      </p:pic>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实验</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2" name="文本框 1"/>
          <p:cNvSpPr txBox="1"/>
          <p:nvPr/>
        </p:nvSpPr>
        <p:spPr>
          <a:xfrm>
            <a:off x="706120" y="5659120"/>
            <a:ext cx="10420985" cy="1198880"/>
          </a:xfrm>
          <a:prstGeom prst="rect">
            <a:avLst/>
          </a:prstGeom>
          <a:noFill/>
        </p:spPr>
        <p:txBody>
          <a:bodyPr wrap="square" rtlCol="0">
            <a:spAutoFit/>
          </a:bodyPr>
          <a:p>
            <a:r>
              <a:rPr lang="zh-CN" altLang="en-US" dirty="0">
                <a:latin typeface="新宋体" panose="02010609030101010101" pitchFamily="49" charset="-122"/>
                <a:ea typeface="新宋体" panose="02010609030101010101" pitchFamily="49" charset="-122"/>
                <a:sym typeface="+mn-ea"/>
              </a:rPr>
              <a:t>具体运行过程请参照</a:t>
            </a:r>
            <a:r>
              <a:rPr lang="en-US" altLang="zh-CN" dirty="0">
                <a:latin typeface="新宋体" panose="02010609030101010101" pitchFamily="49" charset="-122"/>
                <a:ea typeface="新宋体" panose="02010609030101010101" pitchFamily="49" charset="-122"/>
                <a:sym typeface="+mn-ea"/>
              </a:rPr>
              <a:t> </a:t>
            </a:r>
            <a:r>
              <a:rPr lang="en-US" altLang="zh-CN" b="1" dirty="0">
                <a:latin typeface="新宋体" panose="02010609030101010101" pitchFamily="49" charset="-122"/>
                <a:ea typeface="新宋体" panose="02010609030101010101" pitchFamily="49" charset="-122"/>
                <a:sym typeface="+mn-ea"/>
              </a:rPr>
              <a:t>https://github.com/Zhang-S-S/OpenRank_Fudan_DataNET</a:t>
            </a:r>
            <a:br>
              <a:rPr lang="en-US" altLang="zh-CN" dirty="0">
                <a:latin typeface="新宋体" panose="02010609030101010101" pitchFamily="49" charset="-122"/>
                <a:ea typeface="新宋体" panose="02010609030101010101" pitchFamily="49" charset="-122"/>
                <a:sym typeface="+mn-ea"/>
              </a:rPr>
            </a:br>
            <a:r>
              <a:rPr lang="zh-CN" altLang="en-US" dirty="0">
                <a:latin typeface="新宋体" panose="02010609030101010101" pitchFamily="49" charset="-122"/>
                <a:ea typeface="新宋体" panose="02010609030101010101" pitchFamily="49" charset="-122"/>
                <a:sym typeface="+mn-ea"/>
              </a:rPr>
              <a:t>演示视频</a:t>
            </a:r>
            <a:r>
              <a:rPr lang="en-US" altLang="zh-CN" b="1" dirty="0">
                <a:latin typeface="新宋体" panose="02010609030101010101" pitchFamily="49" charset="-122"/>
                <a:ea typeface="新宋体" panose="02010609030101010101" pitchFamily="49" charset="-122"/>
                <a:sym typeface="+mn-ea"/>
              </a:rPr>
              <a:t>https://www.bilibili.com/video/BV1znrpBaESC/?share_source=copy_web&amp;vd_source=ee9f55a2cfdec247565d62945e37ce8e</a:t>
            </a:r>
            <a:endParaRPr lang="zh-CN" altLang="en-US" b="1"/>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实验</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955" y="1357630"/>
            <a:ext cx="10684510" cy="92202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在实验部分，对比四种主流且认可度极高的图分析工具箱，</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graph-tool</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igraph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NetworkX</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a:t>
            </a:r>
            <a:br>
              <a:rPr lang="zh-CN" altLang="en-US" dirty="0">
                <a:latin typeface="Times New Roman" panose="02020603050405020304" pitchFamily="18" charset="0"/>
                <a:ea typeface="新宋体" panose="02010609030101010101" pitchFamily="49" charset="-122"/>
                <a:cs typeface="Times New Roman" panose="02020603050405020304" pitchFamily="18" charset="0"/>
              </a:rPr>
            </a:br>
            <a:r>
              <a:rPr lang="zh-CN" altLang="en-US" dirty="0">
                <a:latin typeface="Times New Roman" panose="02020603050405020304" pitchFamily="18" charset="0"/>
                <a:ea typeface="新宋体" panose="02010609030101010101" pitchFamily="49" charset="-122"/>
                <a:cs typeface="Times New Roman" panose="02020603050405020304" pitchFamily="18" charset="0"/>
              </a:rPr>
              <a:t>介数中心性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(Betweenness Centrality)</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初步实现在部分数据集上的测试结果，可以看出</a:t>
            </a:r>
            <a:r>
              <a:rPr lang="en-US" altLang="zh-CN" b="1" dirty="0">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会带来明显的加速效果。</a:t>
            </a:r>
            <a:endParaRPr lang="en-US" altLang="zh-CN" dirty="0">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4" name="图片 3"/>
          <p:cNvPicPr/>
          <p:nvPr/>
        </p:nvPicPr>
        <p:blipFill>
          <a:blip r:embed="rId3"/>
          <a:stretch>
            <a:fillRect/>
          </a:stretch>
        </p:blipFill>
        <p:spPr>
          <a:xfrm>
            <a:off x="2136140" y="2357755"/>
            <a:ext cx="7920000" cy="4320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紧密中心性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(Closeness Centrality)</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b="1" dirty="0">
                <a:latin typeface="Times New Roman Regular" panose="02020503050405090304" charset="0"/>
                <a:ea typeface="新宋体" panose="02010609030101010101" pitchFamily="49" charset="-122"/>
                <a:cs typeface="Times New Roman Regular" panose="02020503050405090304" charset="0"/>
                <a:sym typeface="+mn-ea"/>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p:cNvPicPr/>
          <p:nvPr/>
        </p:nvPicPr>
        <p:blipFill>
          <a:blip r:embed="rId3"/>
          <a:stretch>
            <a:fillRect/>
          </a:stretch>
        </p:blipFill>
        <p:spPr>
          <a:xfrm>
            <a:off x="2136000" y="2275205"/>
            <a:ext cx="7920000" cy="4320000"/>
          </a:xfrm>
          <a:prstGeom prst="rect">
            <a:avLst/>
          </a:prstGeom>
        </p:spPr>
      </p:pic>
      <p:sp>
        <p:nvSpPr>
          <p:cNvPr id="5" name="文本框 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实验</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en-US" altLang="zh-CN" dirty="0">
                <a:latin typeface="Times New Roman" panose="02020603050405020304" pitchFamily="18" charset="0"/>
                <a:ea typeface="新宋体" panose="02010609030101010101" pitchFamily="49" charset="-122"/>
                <a:cs typeface="Times New Roman" panose="02020603050405020304" pitchFamily="18" charset="0"/>
              </a:rPr>
              <a:t>PageRank Centrality </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b="1" dirty="0">
                <a:latin typeface="Times New Roman Regular" panose="02020503050405090304" charset="0"/>
                <a:ea typeface="新宋体" panose="02010609030101010101" pitchFamily="49" charset="-122"/>
                <a:cs typeface="Times New Roman Regular" panose="02020503050405090304" charset="0"/>
                <a:sym typeface="+mn-ea"/>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6" name="图片 5"/>
          <p:cNvPicPr/>
          <p:nvPr/>
        </p:nvPicPr>
        <p:blipFill>
          <a:blip r:embed="rId3"/>
          <a:stretch>
            <a:fillRect/>
          </a:stretch>
        </p:blipFill>
        <p:spPr>
          <a:xfrm>
            <a:off x="2136000" y="2189480"/>
            <a:ext cx="7920000" cy="4320000"/>
          </a:xfrm>
          <a:prstGeom prst="rect">
            <a:avLst/>
          </a:prstGeom>
        </p:spPr>
      </p:pic>
      <p:sp>
        <p:nvSpPr>
          <p:cNvPr id="2" name="文本框 1"/>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实验</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en-US" altLang="zh-CN" dirty="0">
                <a:latin typeface="Times New Roman" panose="02020603050405020304" pitchFamily="18" charset="0"/>
                <a:ea typeface="新宋体" panose="02010609030101010101" pitchFamily="49" charset="-122"/>
                <a:cs typeface="Times New Roman" panose="02020603050405020304" pitchFamily="18" charset="0"/>
              </a:rPr>
              <a:t>Katz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中心性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 (</a:t>
            </a:r>
            <a:r>
              <a:rPr lang="en-US" altLang="zh-CN" dirty="0">
                <a:latin typeface="Times New Roman" panose="02020603050405020304" pitchFamily="18" charset="0"/>
                <a:ea typeface="新宋体" panose="02010609030101010101" pitchFamily="49" charset="-122"/>
                <a:cs typeface="Times New Roman" panose="02020603050405020304" pitchFamily="18" charset="0"/>
                <a:sym typeface="+mn-ea"/>
              </a:rPr>
              <a:t>Katz </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Centrality)</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b="1" dirty="0">
                <a:latin typeface="Times New Roman Regular" panose="02020503050405090304" charset="0"/>
                <a:ea typeface="新宋体" panose="02010609030101010101" pitchFamily="49" charset="-122"/>
                <a:cs typeface="Times New Roman Regular" panose="02020503050405090304" charset="0"/>
                <a:sym typeface="+mn-ea"/>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p:cNvPicPr/>
          <p:nvPr/>
        </p:nvPicPr>
        <p:blipFill>
          <a:blip r:embed="rId3"/>
          <a:stretch>
            <a:fillRect/>
          </a:stretch>
        </p:blipFill>
        <p:spPr>
          <a:xfrm>
            <a:off x="2136140" y="2124075"/>
            <a:ext cx="7920000" cy="4320000"/>
          </a:xfrm>
          <a:prstGeom prst="rect">
            <a:avLst/>
          </a:prstGeom>
        </p:spPr>
      </p:pic>
      <p:sp>
        <p:nvSpPr>
          <p:cNvPr id="2" name="文本框 1"/>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实验</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159541"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内容占位符 3"/>
          <p:cNvSpPr txBox="1"/>
          <p:nvPr/>
        </p:nvSpPr>
        <p:spPr>
          <a:xfrm>
            <a:off x="335280" y="1323975"/>
            <a:ext cx="6002655" cy="503110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在开源数字生态迅猛发展的今天，数据规模呈指数级爆炸，传统的分析工具已难以应对大规模网络计算需求。以</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OpenHarmony</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为代表的超大规模开源社区，其协作结构已演化为一个高度互联、动态演进的复杂社会技术系统。</a:t>
            </a:r>
            <a:endPar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这一趋势在全球范围内通过</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GitHub</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得到了印证：汇聚超</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1.32</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开发者、</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仓库以及年均</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52</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次的贡献交互，构建了人类历史上最宏大的知识协作图谱。</a:t>
            </a:r>
            <a:endPar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面对如此海量且多维的交互信息，如何突破算力瓶颈，利用</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EasyGraph/OpenDigger</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等先进工具进行快速、精准的网络指标分析，是我们实现数据驱动开源治理面临的核心挑战。</a:t>
            </a:r>
            <a:endParaRPr kumimoji="0" lang="zh-CN" sz="1700"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pic>
        <p:nvPicPr>
          <p:cNvPr id="2050" name="Picture 2" descr="Graph Visualization Introduction / Brian Staats | Observ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161" y="1458384"/>
            <a:ext cx="5157189" cy="476149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92202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特征向量中心性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 (Eigenvector </a:t>
            </a:r>
            <a:r>
              <a:rPr lang="en-US" altLang="zh-CN" dirty="0">
                <a:latin typeface="Times New Roman" panose="02020603050405020304" pitchFamily="18" charset="0"/>
                <a:ea typeface="新宋体" panose="02010609030101010101" pitchFamily="49" charset="-122"/>
                <a:cs typeface="Times New Roman" panose="02020603050405020304" pitchFamily="18" charset="0"/>
                <a:sym typeface="+mn-ea"/>
              </a:rPr>
              <a:t>Centrality</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是重要的中心性指标，原生</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中未集成该函数，我们在</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中实现了该功能，同样使用</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OpenMP</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进行了并行化加速。从</a:t>
            </a:r>
            <a:r>
              <a:rPr lang="zh-CN" altLang="en-US" dirty="0">
                <a:latin typeface="新宋体" panose="02010609030101010101" pitchFamily="49" charset="-122"/>
                <a:ea typeface="新宋体" panose="02010609030101010101" pitchFamily="49" charset="-122"/>
                <a:cs typeface="Menlo" panose="020B0609030804020204" pitchFamily="49" charset="0"/>
              </a:rPr>
              <a:t>部分数据集上的测试结果可以看出，</a:t>
            </a:r>
            <a:r>
              <a:rPr lang="en-US" altLang="zh-CN" b="1" dirty="0">
                <a:latin typeface="Times New Roman Regular" panose="02020503050405090304" charset="0"/>
                <a:ea typeface="新宋体" panose="02010609030101010101" pitchFamily="49" charset="-122"/>
                <a:cs typeface="Times New Roman Regular" panose="02020503050405090304" charset="0"/>
                <a:sym typeface="+mn-ea"/>
              </a:rPr>
              <a:t>EasyGraph++</a:t>
            </a:r>
            <a:r>
              <a:rPr lang="zh-CN" altLang="en-US" dirty="0">
                <a:latin typeface="Times New Roman Regular" panose="02020503050405090304" charset="0"/>
                <a:ea typeface="新宋体" panose="02010609030101010101" pitchFamily="49" charset="-122"/>
                <a:cs typeface="Times New Roman Regular" panose="02020503050405090304" charset="0"/>
                <a:sym typeface="+mn-ea"/>
              </a:rPr>
              <a:t>相比于其他的工具包具有更高的运行效率。</a:t>
            </a:r>
            <a:endParaRPr lang="zh-CN" altLang="en-US" dirty="0">
              <a:latin typeface="Times New Roman Regular" panose="02020503050405090304" charset="0"/>
              <a:ea typeface="新宋体" panose="02010609030101010101" pitchFamily="49" charset="-122"/>
              <a:cs typeface="Times New Roman Regular" panose="02020503050405090304" charset="0"/>
              <a:sym typeface="+mn-ea"/>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p:cNvPicPr/>
          <p:nvPr/>
        </p:nvPicPr>
        <p:blipFill>
          <a:blip r:embed="rId3"/>
          <a:stretch>
            <a:fillRect/>
          </a:stretch>
        </p:blipFill>
        <p:spPr>
          <a:xfrm>
            <a:off x="2136140" y="2357755"/>
            <a:ext cx="7920000" cy="4320000"/>
          </a:xfrm>
          <a:prstGeom prst="rect">
            <a:avLst/>
          </a:prstGeom>
        </p:spPr>
      </p:pic>
      <p:sp>
        <p:nvSpPr>
          <p:cNvPr id="5" name="文本框 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实验</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约束</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 (Constraint)</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a:t>
            </a:r>
            <a:r>
              <a:rPr lang="en-US" altLang="zh-CN" dirty="0">
                <a:latin typeface="新宋体" panose="02010609030101010101" pitchFamily="49" charset="-122"/>
                <a:ea typeface="新宋体" panose="02010609030101010101" pitchFamily="49" charset="-122"/>
                <a:cs typeface="Menlo" panose="020B0609030804020204" pitchFamily="49" charset="0"/>
              </a:rPr>
              <a:t>graph-tool</a:t>
            </a:r>
            <a:r>
              <a:rPr lang="zh-CN" altLang="en-US" dirty="0">
                <a:latin typeface="新宋体" panose="02010609030101010101" pitchFamily="49" charset="-122"/>
                <a:ea typeface="新宋体" panose="02010609030101010101" pitchFamily="49" charset="-122"/>
                <a:cs typeface="Menlo" panose="020B0609030804020204" pitchFamily="49" charset="0"/>
              </a:rPr>
              <a:t>并未集成该功能，从</a:t>
            </a:r>
            <a:r>
              <a:rPr lang="zh-CN" altLang="en-US" dirty="0">
                <a:latin typeface="新宋体" panose="02010609030101010101" pitchFamily="49" charset="-122"/>
                <a:ea typeface="新宋体" panose="02010609030101010101" pitchFamily="49" charset="-122"/>
                <a:cs typeface="Menlo" panose="020B0609030804020204" pitchFamily="49" charset="0"/>
              </a:rPr>
              <a:t>实验结果中可以看出</a:t>
            </a:r>
            <a:r>
              <a:rPr lang="en-US" altLang="zh-CN" b="1" dirty="0">
                <a:latin typeface="Times New Roman Regular" panose="02020503050405090304" charset="0"/>
                <a:ea typeface="新宋体" panose="02010609030101010101" pitchFamily="49" charset="-122"/>
                <a:cs typeface="Times New Roman Regular" panose="02020503050405090304" charset="0"/>
                <a:sym typeface="+mn-ea"/>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6" name="图片 5"/>
          <p:cNvPicPr/>
          <p:nvPr/>
        </p:nvPicPr>
        <p:blipFill>
          <a:blip r:embed="rId3"/>
          <a:stretch>
            <a:fillRect/>
          </a:stretch>
        </p:blipFill>
        <p:spPr>
          <a:xfrm>
            <a:off x="2136140" y="2079625"/>
            <a:ext cx="7920000" cy="4320000"/>
          </a:xfrm>
          <a:prstGeom prst="rect">
            <a:avLst/>
          </a:prstGeom>
        </p:spPr>
      </p:pic>
      <p:sp>
        <p:nvSpPr>
          <p:cNvPr id="2" name="文本框 1"/>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实验</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0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06</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展望未来</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955" y="1283335"/>
            <a:ext cx="10620375" cy="5259070"/>
          </a:xfrm>
          <a:prstGeom prst="rect">
            <a:avLst/>
          </a:prstGeom>
          <a:noFill/>
        </p:spPr>
        <p:txBody>
          <a:bodyPr wrap="square" rtlCol="0">
            <a:spAutoFit/>
          </a:bodyPr>
          <a:lstStyle/>
          <a:p>
            <a:pPr algn="l" defTabSz="914400">
              <a:lnSpc>
                <a:spcPct val="150000"/>
              </a:lnSpc>
              <a:spcBef>
                <a:spcPts val="500"/>
              </a:spcBef>
              <a:buClrTx/>
              <a:buSzTx/>
              <a:buFontTx/>
            </a:pPr>
            <a:r>
              <a:rPr lang="zh-CN" altLang="en-US" dirty="0">
                <a:latin typeface="Times New Roman" panose="02020603050405020304" pitchFamily="18" charset="0"/>
                <a:ea typeface="新宋体" panose="02010609030101010101" pitchFamily="49" charset="-122"/>
                <a:cs typeface="Times New Roman" panose="02020603050405020304" pitchFamily="18" charset="0"/>
              </a:rPr>
              <a:t>本项目针对</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PageRank</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、介数中心性、紧密中心性等计算复杂度较高的核心图分析指标，进行了基于</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 OpenMP</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的多核</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CPU</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加速调研与具体实现，并最终搭载在</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这个开源图分析工具集上。我们利用</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OpenSODA</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及</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SNAP</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等真实世界的超大规模数据集进行了广泛测试，探索了如何通过通用硬件（</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CPU</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）显著提升大规模图数据的处理性能。实验结果表明：</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a:p>
            <a:pPr algn="l" defTabSz="914400">
              <a:lnSpc>
                <a:spcPct val="150000"/>
              </a:lnSpc>
              <a:spcBef>
                <a:spcPts val="500"/>
              </a:spcBef>
              <a:buClrTx/>
              <a:buSzTx/>
              <a:buFontTx/>
            </a:pPr>
            <a:r>
              <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sym typeface="+mn-ea"/>
              </a:rPr>
              <a:t>1. 经过优化</a:t>
            </a:r>
            <a:r>
              <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rPr>
              <a:t>，</a:t>
            </a:r>
            <a:r>
              <a:rPr lang="en-US" altLang="zh-CN"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rPr>
              <a:t>在大规模图上相比主流</a:t>
            </a:r>
            <a:r>
              <a:rPr lang="en-US" altLang="zh-CN"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rPr>
              <a:t>Networkx</a:t>
            </a:r>
            <a:r>
              <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rPr>
              <a:t>实现</a:t>
            </a:r>
            <a:r>
              <a:rPr lang="en-US" altLang="zh-CN"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2-3</a:t>
            </a:r>
            <a:r>
              <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rPr>
              <a:t>个数量级（</a:t>
            </a:r>
            <a:r>
              <a:rPr lang="en-US" altLang="zh-CN"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rPr>
              <a:t>100x-1000x</a:t>
            </a:r>
            <a:r>
              <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rPr>
              <a:t>）加速。</a:t>
            </a:r>
            <a:endPar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endParaRPr>
          </a:p>
          <a:p>
            <a:pPr algn="l" defTabSz="914400">
              <a:lnSpc>
                <a:spcPct val="150000"/>
              </a:lnSpc>
              <a:spcBef>
                <a:spcPts val="500"/>
              </a:spcBef>
              <a:buClrTx/>
              <a:buSzTx/>
              <a:buFontTx/>
            </a:pPr>
            <a:r>
              <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sym typeface="+mn-ea"/>
              </a:rPr>
              <a:t>2. 针对稀疏图，我们使用</a:t>
            </a:r>
            <a:r>
              <a:rPr lang="en-US" altLang="zh-CN"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sym typeface="+mn-ea"/>
              </a:rPr>
              <a:t>CSR</a:t>
            </a:r>
            <a:r>
              <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sym typeface="+mn-ea"/>
              </a:rPr>
              <a:t>格式以及动态负载均衡策略，有效解决内存频繁申请的瓶颈。</a:t>
            </a:r>
            <a:endPar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sym typeface="+mn-ea"/>
            </a:endParaRPr>
          </a:p>
          <a:p>
            <a:pPr algn="l" defTabSz="914400">
              <a:lnSpc>
                <a:spcPct val="150000"/>
              </a:lnSpc>
              <a:spcBef>
                <a:spcPts val="500"/>
              </a:spcBef>
              <a:buClrTx/>
              <a:buSzTx/>
              <a:buFontTx/>
            </a:pPr>
            <a:r>
              <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sym typeface="+mn-ea"/>
              </a:rPr>
              <a:t>3. 保持了</a:t>
            </a:r>
            <a:r>
              <a:rPr lang="en-US" altLang="zh-CN"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sym typeface="+mn-ea"/>
              </a:rPr>
              <a:t>EasyGraph</a:t>
            </a:r>
            <a:r>
              <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sym typeface="+mn-ea"/>
              </a:rPr>
              <a:t>原有的易用接口，对上层应用透明，因而对用户友好。</a:t>
            </a:r>
            <a:endPar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endParaRPr>
          </a:p>
          <a:p>
            <a:pPr algn="l" defTabSz="914400">
              <a:lnSpc>
                <a:spcPct val="150000"/>
              </a:lnSpc>
              <a:spcBef>
                <a:spcPts val="500"/>
              </a:spcBef>
              <a:buClrTx/>
              <a:buSzTx/>
              <a:buFontTx/>
            </a:pPr>
            <a:r>
              <a:rPr lang="zh-CN" altLang="en-US" dirty="0">
                <a:latin typeface="Times New Roman" panose="02020603050405020304" pitchFamily="18" charset="0"/>
                <a:ea typeface="新宋体" panose="02010609030101010101" pitchFamily="49" charset="-122"/>
                <a:cs typeface="Times New Roman" panose="02020603050405020304" pitchFamily="18" charset="0"/>
                <a:sym typeface="+mn-ea"/>
              </a:rPr>
              <a:t>同时我们还对</a:t>
            </a:r>
            <a:r>
              <a:rPr lang="en-US" altLang="zh-CN" dirty="0">
                <a:latin typeface="Times New Roman" panose="02020603050405020304" pitchFamily="18" charset="0"/>
                <a:ea typeface="新宋体" panose="02010609030101010101" pitchFamily="49" charset="-122"/>
                <a:cs typeface="Times New Roman" panose="02020603050405020304" pitchFamily="18" charset="0"/>
                <a:sym typeface="+mn-ea"/>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sym typeface="+mn-ea"/>
              </a:rPr>
              <a:t>实现结果与</a:t>
            </a:r>
            <a:r>
              <a:rPr lang="en-US" altLang="zh-CN" dirty="0">
                <a:latin typeface="Times New Roman" panose="02020603050405020304" pitchFamily="18" charset="0"/>
                <a:ea typeface="新宋体" panose="02010609030101010101" pitchFamily="49" charset="-122"/>
                <a:cs typeface="Times New Roman" panose="02020603050405020304" pitchFamily="18" charset="0"/>
                <a:sym typeface="+mn-ea"/>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sym typeface="+mn-ea"/>
              </a:rPr>
              <a:t>基准结果进行了比对。</a:t>
            </a:r>
            <a:r>
              <a:rPr lang="en-US" altLang="zh-CN" dirty="0">
                <a:latin typeface="Times New Roman" panose="02020603050405020304" pitchFamily="18" charset="0"/>
                <a:ea typeface="新宋体" panose="02010609030101010101" pitchFamily="49" charset="-122"/>
                <a:cs typeface="Times New Roman" panose="02020603050405020304" pitchFamily="18" charset="0"/>
                <a:sym typeface="+mn-ea"/>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sym typeface="+mn-ea"/>
              </a:rPr>
              <a:t>实现与</a:t>
            </a:r>
            <a:r>
              <a:rPr lang="en-US" altLang="zh-CN" dirty="0">
                <a:latin typeface="Times New Roman" panose="02020603050405020304" pitchFamily="18" charset="0"/>
                <a:ea typeface="新宋体" panose="02010609030101010101" pitchFamily="49" charset="-122"/>
                <a:cs typeface="Times New Roman" panose="02020603050405020304" pitchFamily="18" charset="0"/>
                <a:sym typeface="+mn-ea"/>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sym typeface="+mn-ea"/>
              </a:rPr>
              <a:t>基准完全一致，在保障计算精度的前提下极大释放了硬件算力。</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sym typeface="+mn-ea"/>
            </a:endParaRPr>
          </a:p>
          <a:p>
            <a:pPr algn="l" defTabSz="914400">
              <a:lnSpc>
                <a:spcPct val="150000"/>
              </a:lnSpc>
              <a:spcBef>
                <a:spcPts val="500"/>
              </a:spcBef>
              <a:buClrTx/>
              <a:buSzTx/>
              <a:buFontTx/>
            </a:pPr>
            <a:r>
              <a:rPr lang="zh-CN" altLang="en-US" dirty="0">
                <a:latin typeface="Times New Roman" panose="02020603050405020304" pitchFamily="18" charset="0"/>
                <a:ea typeface="新宋体" panose="02010609030101010101" pitchFamily="49" charset="-122"/>
                <a:cs typeface="Times New Roman" panose="02020603050405020304" pitchFamily="18" charset="0"/>
              </a:rPr>
              <a:t>未来，我们将继续扩展并行算法覆盖范围，进一步探索异构计算潜力，降低高性能图分析门槛，助力开发者更高效地解析</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OpenHarmony</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等超大规模开源社区的演化规律。</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a:p>
            <a:endParaRPr lang="en-US" altLang="zh-CN" dirty="0">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7" name="矩形 6"/>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06</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文本框 14"/>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展望未来</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0" y="2007658"/>
            <a:ext cx="12192000" cy="1938020"/>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lang="zh-CN" altLang="en-US" sz="9600" b="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感谢</a:t>
            </a:r>
            <a:r>
              <a:rPr lang="zh-CN" altLang="en-US" sz="9600" b="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垂听</a:t>
            </a:r>
            <a:r>
              <a:rPr lang="zh-CN" altLang="en-US" sz="9600" b="1" i="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a:t>
            </a:r>
            <a:endParaRPr kumimoji="0" lang="zh-CN" altLang="en-US" sz="9600" b="1" i="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4" name="组合 3"/>
          <p:cNvGrpSpPr/>
          <p:nvPr/>
        </p:nvGrpSpPr>
        <p:grpSpPr>
          <a:xfrm>
            <a:off x="1567812" y="4024420"/>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3" name="矩形: 圆角 2"/>
          <p:cNvSpPr/>
          <p:nvPr/>
        </p:nvSpPr>
        <p:spPr>
          <a:xfrm>
            <a:off x="75812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矩形: 圆角 48"/>
          <p:cNvSpPr/>
          <p:nvPr/>
        </p:nvSpPr>
        <p:spPr>
          <a:xfrm>
            <a:off x="8484430" y="4976411"/>
            <a:ext cx="2245995"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9" name="矩形: 圆角 48"/>
          <p:cNvSpPr/>
          <p:nvPr/>
        </p:nvSpPr>
        <p:spPr>
          <a:xfrm>
            <a:off x="4555050" y="4987290"/>
            <a:ext cx="3485515" cy="386080"/>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成员：张苏苏 杜浩然</a:t>
            </a:r>
            <a:r>
              <a:rPr lang="en-US" altLang="zh-CN"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 </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王</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宇喆</a:t>
            </a:r>
            <a:endPar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内容占位符 3"/>
          <p:cNvSpPr txBox="1"/>
          <p:nvPr/>
        </p:nvSpPr>
        <p:spPr>
          <a:xfrm>
            <a:off x="326390" y="1257935"/>
            <a:ext cx="5377180" cy="218630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硬件现状：多核已成主流</a:t>
            </a:r>
            <a:endParaRPr kumimoji="0" lang="en-US" altLang="zh-CN"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a:lnSpc>
                <a:spcPct val="150000"/>
              </a:lnSpc>
              <a:defRPr/>
            </a:pP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根据Steam Hardware Survey (2025)截</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至</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11月份的数据统计，全球</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有</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83.32%的用户设备配备了6核及以上的 CPU。随着AMD Ryzen和Intel Core系列的迭代，消费级PC已全面进入多核时代。</a:t>
            </a:r>
            <a:endPar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grpSp>
        <p:nvGrpSpPr>
          <p:cNvPr id="5" name="组合 4"/>
          <p:cNvGrpSpPr/>
          <p:nvPr/>
        </p:nvGrpSpPr>
        <p:grpSpPr>
          <a:xfrm>
            <a:off x="6855460" y="3133725"/>
            <a:ext cx="4248150" cy="2625090"/>
            <a:chOff x="10790" y="3103"/>
            <a:chExt cx="6690" cy="4134"/>
          </a:xfrm>
        </p:grpSpPr>
        <p:pic>
          <p:nvPicPr>
            <p:cNvPr id="36" name="Picture 1"/>
            <p:cNvPicPr>
              <a:picLocks noChangeAspect="1"/>
            </p:cNvPicPr>
            <p:nvPr/>
          </p:nvPicPr>
          <p:blipFill>
            <a:blip r:embed="rId3"/>
            <a:stretch>
              <a:fillRect/>
            </a:stretch>
          </p:blipFill>
          <p:spPr>
            <a:xfrm>
              <a:off x="11598" y="3406"/>
              <a:ext cx="4721" cy="1303"/>
            </a:xfrm>
            <a:prstGeom prst="rect">
              <a:avLst/>
            </a:prstGeom>
            <a:ln>
              <a:solidFill>
                <a:schemeClr val="bg2"/>
              </a:solidFill>
            </a:ln>
          </p:spPr>
        </p:pic>
        <p:pic>
          <p:nvPicPr>
            <p:cNvPr id="37" name="Picture 2"/>
            <p:cNvPicPr>
              <a:picLocks noChangeAspect="1"/>
            </p:cNvPicPr>
            <p:nvPr/>
          </p:nvPicPr>
          <p:blipFill>
            <a:blip r:embed="rId4"/>
            <a:stretch>
              <a:fillRect/>
            </a:stretch>
          </p:blipFill>
          <p:spPr>
            <a:xfrm>
              <a:off x="11598" y="4954"/>
              <a:ext cx="1663" cy="1785"/>
            </a:xfrm>
            <a:prstGeom prst="rect">
              <a:avLst/>
            </a:prstGeom>
            <a:ln>
              <a:solidFill>
                <a:schemeClr val="bg2"/>
              </a:solidFill>
            </a:ln>
          </p:spPr>
        </p:pic>
        <p:pic>
          <p:nvPicPr>
            <p:cNvPr id="38" name="Picture 15"/>
            <p:cNvPicPr>
              <a:picLocks noChangeAspect="1"/>
            </p:cNvPicPr>
            <p:nvPr/>
          </p:nvPicPr>
          <p:blipFill>
            <a:blip r:embed="rId5"/>
            <a:stretch>
              <a:fillRect/>
            </a:stretch>
          </p:blipFill>
          <p:spPr>
            <a:xfrm>
              <a:off x="13660" y="5161"/>
              <a:ext cx="3362" cy="1370"/>
            </a:xfrm>
            <a:prstGeom prst="rect">
              <a:avLst/>
            </a:prstGeom>
            <a:ln>
              <a:solidFill>
                <a:schemeClr val="bg2"/>
              </a:solidFill>
            </a:ln>
          </p:spPr>
        </p:pic>
        <p:sp>
          <p:nvSpPr>
            <p:cNvPr id="40" name="Rounded Rectangle 18"/>
            <p:cNvSpPr/>
            <p:nvPr/>
          </p:nvSpPr>
          <p:spPr>
            <a:xfrm>
              <a:off x="10790" y="3103"/>
              <a:ext cx="6690" cy="4135"/>
            </a:xfrm>
            <a:prstGeom prst="roundRect">
              <a:avLst/>
            </a:prstGeom>
            <a:noFill/>
            <a:ln w="28575">
              <a:solidFill>
                <a:srgbClr val="0E419C"/>
              </a:solidFill>
            </a:ln>
            <a:extLst>
              <a:ext uri="{909E8E84-426E-40DD-AFC4-6F175D3DCCD1}">
                <a14:hiddenFill xmlns:a14="http://schemas.microsoft.com/office/drawing/2010/main">
                  <a:solidFill>
                    <a:srgbClr val="0E419C"/>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Calibri" panose="020F0502020204030204" charset="0"/>
                <a:cs typeface="Calibri" panose="020F0502020204030204" charset="0"/>
              </a:endParaRPr>
            </a:p>
          </p:txBody>
        </p:sp>
      </p:gr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p:cNvPicPr>
            <a:picLocks noChangeAspect="1"/>
          </p:cNvPicPr>
          <p:nvPr/>
        </p:nvPicPr>
        <p:blipFill>
          <a:blip r:embed="rId6"/>
          <a:stretch>
            <a:fillRect/>
          </a:stretch>
        </p:blipFill>
        <p:spPr>
          <a:xfrm>
            <a:off x="326390" y="3472815"/>
            <a:ext cx="5425440" cy="2256790"/>
          </a:xfrm>
          <a:prstGeom prst="rect">
            <a:avLst/>
          </a:prstGeom>
        </p:spPr>
      </p:pic>
      <p:sp>
        <p:nvSpPr>
          <p:cNvPr id="7" name="内容占位符 3"/>
          <p:cNvSpPr txBox="1"/>
          <p:nvPr/>
        </p:nvSpPr>
        <p:spPr>
          <a:xfrm>
            <a:off x="6178550" y="1257935"/>
            <a:ext cx="5377180" cy="283781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软件痛点：</a:t>
            </a: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大量算力闲置</a:t>
            </a:r>
            <a:endPar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a:lnSpc>
                <a:spcPct val="150000"/>
              </a:lnSpc>
              <a:defRPr/>
            </a:pP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然而，开源社区中主流的图分析工具（如 NetworkX</a:t>
            </a: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igraph）主要基于Python原生实现，受限于GIL锁，在处理大规模图数据时只能单线程运行。</a:t>
            </a:r>
            <a:endPar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sp>
        <p:nvSpPr>
          <p:cNvPr id="9" name="文本框 8"/>
          <p:cNvSpPr txBox="1"/>
          <p:nvPr/>
        </p:nvSpPr>
        <p:spPr>
          <a:xfrm>
            <a:off x="0" y="6038850"/>
            <a:ext cx="12192635" cy="521970"/>
          </a:xfrm>
          <a:prstGeom prst="rect">
            <a:avLst/>
          </a:prstGeom>
          <a:noFill/>
        </p:spPr>
        <p:txBody>
          <a:bodyPr wrap="square" rtlCol="0">
            <a:spAutoFit/>
          </a:bodyPr>
          <a:p>
            <a:pPr algn="ctr"/>
            <a:r>
              <a:rPr lang="zh-CN" altLang="en-US" sz="2800" b="1">
                <a:solidFill>
                  <a:schemeClr val="tx1"/>
                </a:solidFill>
                <a:effectLst>
                  <a:outerShdw blurRad="38100" dist="19050" dir="2700000" algn="tl" rotWithShape="0">
                    <a:schemeClr val="dk1">
                      <a:alpha val="40000"/>
                    </a:schemeClr>
                  </a:outerShdw>
                </a:effectLst>
              </a:rPr>
              <a:t>如何释放开发者手中既有的强大算力是核心问题</a:t>
            </a:r>
            <a:endParaRPr lang="zh-CN" altLang="en-US" sz="2800" b="1">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内容占位符 3"/>
          <p:cNvSpPr txBox="1"/>
          <p:nvPr/>
        </p:nvSpPr>
        <p:spPr>
          <a:xfrm>
            <a:off x="679975" y="1138161"/>
            <a:ext cx="10966577" cy="1475613"/>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下图所示为学者网</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https://</a:t>
            </a:r>
            <a:r>
              <a:rPr lang="en-US" altLang="zh-CN" dirty="0" err="1">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www.scholat.com</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所展示的知识图谱，对于此类规模的开源学者网络使用传统的代码框架进行图分析，所耗费的时间会非常长。</a:t>
            </a:r>
            <a:endPar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endParaRPr>
          </a:p>
        </p:txBody>
      </p:sp>
      <p:pic>
        <p:nvPicPr>
          <p:cNvPr id="5" name="图片 1"/>
          <p:cNvPicPr>
            <a:picLocks noChangeAspect="1"/>
          </p:cNvPicPr>
          <p:nvPr/>
        </p:nvPicPr>
        <p:blipFill>
          <a:blip r:embed="rId3"/>
          <a:stretch>
            <a:fillRect/>
          </a:stretch>
        </p:blipFill>
        <p:spPr>
          <a:xfrm>
            <a:off x="7870934" y="1660358"/>
            <a:ext cx="2154141" cy="1784411"/>
          </a:xfrm>
          <a:prstGeom prst="rect">
            <a:avLst/>
          </a:prstGeom>
        </p:spPr>
      </p:pic>
      <p:pic>
        <p:nvPicPr>
          <p:cNvPr id="6" name="图片 3"/>
          <p:cNvPicPr>
            <a:picLocks noChangeAspect="1"/>
          </p:cNvPicPr>
          <p:nvPr/>
        </p:nvPicPr>
        <p:blipFill>
          <a:blip r:embed="rId4"/>
          <a:stretch>
            <a:fillRect/>
          </a:stretch>
        </p:blipFill>
        <p:spPr>
          <a:xfrm>
            <a:off x="1424651" y="2120715"/>
            <a:ext cx="5194741" cy="1061907"/>
          </a:xfrm>
          <a:prstGeom prst="rect">
            <a:avLst/>
          </a:prstGeom>
        </p:spPr>
      </p:pic>
      <p:sp>
        <p:nvSpPr>
          <p:cNvPr id="8"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7" name="TextBox 1"/>
          <p:cNvSpPr txBox="1"/>
          <p:nvPr/>
        </p:nvSpPr>
        <p:spPr>
          <a:xfrm>
            <a:off x="679975" y="3518845"/>
            <a:ext cx="11080775" cy="645160"/>
          </a:xfrm>
          <a:prstGeom prst="rect">
            <a:avLst/>
          </a:prstGeom>
          <a:noFill/>
        </p:spPr>
        <p:txBody>
          <a:bodyPr wrap="square" rtlCol="0">
            <a:spAutoFit/>
          </a:bodyPr>
          <a:lstStyle/>
          <a:p>
            <a:r>
              <a:rPr lang="en-US" dirty="0">
                <a:latin typeface="新宋体" panose="02010609030101010101" pitchFamily="49" charset="-122"/>
                <a:ea typeface="新宋体" panose="02010609030101010101" pitchFamily="49" charset="-122"/>
                <a:cs typeface="Menlo" panose="020B0609030804020204" pitchFamily="49" charset="0"/>
              </a:rPr>
              <a:t>我们也在</a:t>
            </a:r>
            <a:r>
              <a:rPr lang="en-US" dirty="0" err="1">
                <a:latin typeface="新宋体" panose="02010609030101010101" pitchFamily="49" charset="-122"/>
                <a:ea typeface="新宋体" panose="02010609030101010101" pitchFamily="49" charset="-122"/>
                <a:cs typeface="Menlo" panose="020B0609030804020204" pitchFamily="49" charset="0"/>
              </a:rPr>
              <a:t>几个现实网络数据集进行</a:t>
            </a:r>
            <a:r>
              <a:rPr lang="zh-CN" altLang="en-US" dirty="0">
                <a:latin typeface="新宋体" panose="02010609030101010101" pitchFamily="49" charset="-122"/>
                <a:ea typeface="新宋体" panose="02010609030101010101" pitchFamily="49" charset="-122"/>
                <a:cs typeface="Menlo" panose="020B0609030804020204" pitchFamily="49" charset="0"/>
              </a:rPr>
              <a:t>了测试，在使用</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和</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NetworkX</a:t>
            </a:r>
            <a:r>
              <a:rPr lang="zh-CN" altLang="en-US" dirty="0">
                <a:latin typeface="新宋体" panose="02010609030101010101" pitchFamily="49" charset="-122"/>
                <a:ea typeface="新宋体" panose="02010609030101010101" pitchFamily="49" charset="-122"/>
                <a:cs typeface="Menlo" panose="020B0609030804020204" pitchFamily="49" charset="0"/>
              </a:rPr>
              <a:t>计算较大的网络的</a:t>
            </a:r>
            <a:r>
              <a:rPr lang="zh-CN" altLang="en-US" dirty="0">
                <a:latin typeface="新宋体" panose="02010609030101010101" pitchFamily="49" charset="-122"/>
                <a:ea typeface="新宋体" panose="02010609030101010101" pitchFamily="49" charset="-122"/>
                <a:cs typeface="Menlo" panose="020B0609030804020204" pitchFamily="49" charset="0"/>
              </a:rPr>
              <a:t>两类常用的中心性重要指标时，往往要花费较长时间。</a:t>
            </a:r>
            <a:endParaRPr lang="en-US" altLang="zh-CN" dirty="0">
              <a:latin typeface="新宋体" panose="02010609030101010101" pitchFamily="49" charset="-122"/>
              <a:ea typeface="新宋体" panose="02010609030101010101" pitchFamily="49" charset="-122"/>
            </a:endParaRPr>
          </a:p>
        </p:txBody>
      </p:sp>
      <p:graphicFrame>
        <p:nvGraphicFramePr>
          <p:cNvPr id="9" name="Table 2"/>
          <p:cNvGraphicFramePr>
            <a:graphicFrameLocks noGrp="1"/>
          </p:cNvGraphicFramePr>
          <p:nvPr/>
        </p:nvGraphicFramePr>
        <p:xfrm>
          <a:off x="957865" y="4293853"/>
          <a:ext cx="10410798" cy="2447428"/>
        </p:xfrm>
        <a:graphic>
          <a:graphicData uri="http://schemas.openxmlformats.org/drawingml/2006/table">
            <a:tbl>
              <a:tblPr firstRow="1" bandRow="1">
                <a:tableStyleId>{5C22544A-7EE6-4342-B048-85BDC9FD1C3A}</a:tableStyleId>
              </a:tblPr>
              <a:tblGrid>
                <a:gridCol w="1637457"/>
                <a:gridCol w="1154555"/>
                <a:gridCol w="1222310"/>
                <a:gridCol w="1455575"/>
                <a:gridCol w="1558213"/>
                <a:gridCol w="1483567"/>
                <a:gridCol w="1899121"/>
              </a:tblGrid>
              <a:tr h="452488">
                <a:tc>
                  <a:txBody>
                    <a:bodyPr/>
                    <a:lstStyle/>
                    <a:p>
                      <a:pPr algn="ctr">
                        <a:spcBef>
                          <a:spcPts val="0"/>
                        </a:spcBef>
                        <a:spcAft>
                          <a:spcPts val="0"/>
                        </a:spcAft>
                        <a:buClrTx/>
                        <a:buSzTx/>
                        <a:buFontTx/>
                        <a:defRPr/>
                      </a:pPr>
                      <a:endParaRPr lang="en-US" b="0" dirty="0">
                        <a:solidFill>
                          <a:schemeClr val="dk1"/>
                        </a:solidFill>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endParaRPr lang="en-US" b="1" dirty="0">
                        <a:solidFill>
                          <a:schemeClr val="dk1"/>
                        </a:solidFill>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endParaRPr lang="en-US" b="1" dirty="0">
                        <a:solidFill>
                          <a:schemeClr val="dk1"/>
                        </a:solidFill>
                        <a:effectLst/>
                        <a:latin typeface="Times New Roman" panose="02020603050405020304" pitchFamily="18" charset="0"/>
                        <a:cs typeface="Times New Roman" panose="02020603050405020304" pitchFamily="18" charset="0"/>
                      </a:endParaRPr>
                    </a:p>
                  </a:txBody>
                  <a:tcPr/>
                </a:tc>
                <a:tc gridSpan="2">
                  <a:txBody>
                    <a:bodyPr/>
                    <a:lstStyle/>
                    <a:p>
                      <a:pPr algn="ctr">
                        <a:spcBef>
                          <a:spcPts val="0"/>
                        </a:spcBef>
                        <a:spcAft>
                          <a:spcPts val="0"/>
                        </a:spcAft>
                        <a:buClrTx/>
                        <a:buSzTx/>
                        <a:buFontTx/>
                        <a:defRPr/>
                      </a:pPr>
                      <a:r>
                        <a:rPr lang="en-US" sz="1800" b="1" i="0" dirty="0">
                          <a:solidFill>
                            <a:schemeClr val="dk1"/>
                          </a:solidFill>
                          <a:effectLst/>
                          <a:latin typeface="Times New Roman" panose="02020603050405020304" pitchFamily="18" charset="0"/>
                          <a:cs typeface="Times New Roman" panose="02020603050405020304" pitchFamily="18" charset="0"/>
                        </a:rPr>
                        <a:t>Betweenness Centrality</a:t>
                      </a:r>
                      <a:endParaRPr lang="en-US" sz="1800" b="1" i="0" dirty="0">
                        <a:solidFill>
                          <a:schemeClr val="dk1"/>
                        </a:solidFill>
                        <a:effectLst/>
                        <a:latin typeface="Times New Roman" panose="02020603050405020304" pitchFamily="18" charset="0"/>
                        <a:cs typeface="Times New Roman" panose="02020603050405020304" pitchFamily="18" charset="0"/>
                      </a:endParaRPr>
                    </a:p>
                  </a:txBody>
                  <a:tcPr marL="7937" marR="7937" marT="7937" marB="0" anchor="ctr" anchorCtr="0"/>
                </a:tc>
                <a:tc hMerge="1">
                  <a:tcPr/>
                </a:tc>
                <a:tc gridSpan="2">
                  <a:txBody>
                    <a:bodyPr/>
                    <a:lstStyle/>
                    <a:p>
                      <a:pPr algn="ctr">
                        <a:spcBef>
                          <a:spcPts val="0"/>
                        </a:spcBef>
                        <a:spcAft>
                          <a:spcPts val="0"/>
                        </a:spcAft>
                        <a:buClrTx/>
                        <a:buSzTx/>
                        <a:buFontTx/>
                        <a:defRPr/>
                      </a:pPr>
                      <a:r>
                        <a:rPr lang="en-US" sz="1800" b="1" i="0" dirty="0">
                          <a:solidFill>
                            <a:schemeClr val="dk1"/>
                          </a:solidFill>
                          <a:effectLst/>
                          <a:latin typeface="Times New Roman" panose="02020603050405020304" pitchFamily="18" charset="0"/>
                          <a:cs typeface="Times New Roman" panose="02020603050405020304" pitchFamily="18" charset="0"/>
                        </a:rPr>
                        <a:t>Closeness Centrality</a:t>
                      </a:r>
                      <a:endParaRPr lang="en-US" sz="1800" b="1" i="0" dirty="0">
                        <a:solidFill>
                          <a:schemeClr val="dk1"/>
                        </a:solidFill>
                        <a:effectLst/>
                        <a:latin typeface="Times New Roman" panose="02020603050405020304" pitchFamily="18" charset="0"/>
                        <a:cs typeface="Times New Roman" panose="02020603050405020304" pitchFamily="18" charset="0"/>
                      </a:endParaRPr>
                    </a:p>
                  </a:txBody>
                  <a:tcPr marL="7937" marR="7937" marT="7937" marB="0" anchor="ctr" anchorCtr="0"/>
                </a:tc>
                <a:tc hMerge="1">
                  <a:tcPr/>
                </a:tc>
              </a:tr>
              <a:tr h="398988">
                <a:tc>
                  <a:txBody>
                    <a:bodyPr/>
                    <a:lstStyle/>
                    <a:p>
                      <a:pPr marL="0" marR="0" lvl="0" algn="ctr" defTabSz="914400" rtl="0" eaLnBrk="1" fontAlgn="auto" latinLnBrk="0" hangingPunct="1">
                        <a:lnSpc>
                          <a:spcPct val="100000"/>
                        </a:lnSpc>
                        <a:spcBef>
                          <a:spcPts val="0"/>
                        </a:spcBef>
                        <a:spcAft>
                          <a:spcPts val="0"/>
                        </a:spcAft>
                        <a:buClrTx/>
                        <a:buSzTx/>
                        <a:buFontTx/>
                        <a:buNone/>
                        <a:defRPr/>
                      </a:pP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sz="1800" b="1" kern="1200" dirty="0">
                          <a:solidFill>
                            <a:schemeClr val="dk1"/>
                          </a:solidFill>
                          <a:effectLst/>
                          <a:latin typeface="Times New Roman" panose="02020603050405020304" pitchFamily="18" charset="0"/>
                          <a:ea typeface="+mn-ea"/>
                          <a:cs typeface="Times New Roman" panose="02020603050405020304" pitchFamily="18" charset="0"/>
                        </a:rPr>
                        <a:t>Nodes</a:t>
                      </a:r>
                      <a:endParaRPr lang="en-US" sz="1800" b="1"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sz="1800" b="1" kern="1200" dirty="0">
                          <a:solidFill>
                            <a:schemeClr val="dk1"/>
                          </a:solidFill>
                          <a:effectLst/>
                          <a:latin typeface="Times New Roman" panose="02020603050405020304" pitchFamily="18" charset="0"/>
                          <a:ea typeface="+mn-ea"/>
                          <a:cs typeface="Times New Roman" panose="02020603050405020304" pitchFamily="18" charset="0"/>
                        </a:rPr>
                        <a:t>Edges</a:t>
                      </a:r>
                      <a:endParaRPr lang="en-US" sz="1800" b="1"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EasyGraph</a:t>
                      </a:r>
                      <a:endParaRPr lang="en-US" b="1" dirty="0">
                        <a:effectLst/>
                        <a:latin typeface="Times New Roman" panose="02020603050405020304" pitchFamily="18" charset="0"/>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b="1" dirty="0">
                          <a:effectLst/>
                          <a:latin typeface="Times New Roman" panose="02020603050405020304" pitchFamily="18" charset="0"/>
                          <a:cs typeface="Times New Roman" panose="02020603050405020304" pitchFamily="18" charset="0"/>
                        </a:rPr>
                        <a:t>NetworkX</a:t>
                      </a:r>
                      <a:endParaRPr lang="en-US" b="1" dirty="0">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EasyGraph</a:t>
                      </a:r>
                      <a:endParaRPr lang="en-US" b="1" dirty="0">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NetworkX</a:t>
                      </a:r>
                      <a:endParaRPr lang="en-US" b="1" dirty="0">
                        <a:effectLst/>
                        <a:latin typeface="Times New Roman" panose="02020603050405020304" pitchFamily="18" charset="0"/>
                        <a:cs typeface="Times New Roman" panose="02020603050405020304" pitchFamily="18" charset="0"/>
                      </a:endParaRPr>
                    </a:p>
                  </a:txBody>
                  <a:tcPr/>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ca-HepPh</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12,008</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118,521</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52.03s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669.91s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40.98s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87.16s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email-Enron</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36,692</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183,831</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329.56s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255.50s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1018.90s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musae-github</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37,700</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289,003</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657.63s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431.87s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2822.20s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email-EuAll</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265,214</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420,045</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3053.96s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2173.66s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998220" y="1099820"/>
            <a:ext cx="9975850" cy="2136519"/>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现代</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通常配备数十个高性能物理核心，每个核心均拥有复杂的控制逻辑与大容量缓存，能高效处理复杂的图拓扑计算。所有核心通过</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架构共享巨大的主内存，避免了显存容量瓶颈与数据拷贝延迟。</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作为工业标准的共享内存并行编程模型，通过编译制导指令将任务自动分发至多核并行执行。</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因此，基于</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的高性能通用计算成为处理超大规模图数据的最优解。</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p:cNvPicPr>
            <a:picLocks noChangeAspect="1"/>
          </p:cNvPicPr>
          <p:nvPr/>
        </p:nvPicPr>
        <p:blipFill>
          <a:blip r:embed="rId3"/>
          <a:stretch>
            <a:fillRect/>
          </a:stretch>
        </p:blipFill>
        <p:spPr>
          <a:xfrm>
            <a:off x="2624455" y="3033395"/>
            <a:ext cx="6484620" cy="3352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02</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设计方案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pic>
        <p:nvPicPr>
          <p:cNvPr id="4" name="Picture 1"/>
          <p:cNvPicPr>
            <a:picLocks noChangeAspect="1"/>
          </p:cNvPicPr>
          <p:nvPr/>
        </p:nvPicPr>
        <p:blipFill>
          <a:blip r:embed="rId3"/>
          <a:stretch>
            <a:fillRect/>
          </a:stretch>
        </p:blipFill>
        <p:spPr>
          <a:xfrm>
            <a:off x="5617446" y="2765657"/>
            <a:ext cx="6378575" cy="3100070"/>
          </a:xfrm>
          <a:prstGeom prst="rect">
            <a:avLst/>
          </a:prstGeom>
        </p:spPr>
      </p:pic>
      <p:grpSp>
        <p:nvGrpSpPr>
          <p:cNvPr id="10" name="组合 9"/>
          <p:cNvGrpSpPr/>
          <p:nvPr/>
        </p:nvGrpSpPr>
        <p:grpSpPr>
          <a:xfrm>
            <a:off x="4346811" y="3632114"/>
            <a:ext cx="981710" cy="1367155"/>
            <a:chOff x="6564" y="5190"/>
            <a:chExt cx="1546" cy="2153"/>
          </a:xfrm>
        </p:grpSpPr>
        <p:sp>
          <p:nvSpPr>
            <p:cNvPr id="7" name="箭头: 左 10"/>
            <p:cNvSpPr/>
            <p:nvPr/>
          </p:nvSpPr>
          <p:spPr>
            <a:xfrm>
              <a:off x="6564" y="6365"/>
              <a:ext cx="1546" cy="979"/>
            </a:xfrm>
            <a:prstGeom prst="lef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8" name="箭头: 右 11"/>
            <p:cNvSpPr/>
            <p:nvPr/>
          </p:nvSpPr>
          <p:spPr>
            <a:xfrm>
              <a:off x="6564" y="5190"/>
              <a:ext cx="1546" cy="979"/>
            </a:xfrm>
            <a:prstGeom prst="righ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grpSp>
      <p:sp>
        <p:nvSpPr>
          <p:cNvPr id="9" name="Text Box 24"/>
          <p:cNvSpPr txBox="1"/>
          <p:nvPr/>
        </p:nvSpPr>
        <p:spPr>
          <a:xfrm>
            <a:off x="603885" y="1313784"/>
            <a:ext cx="11289030" cy="706755"/>
          </a:xfrm>
          <a:prstGeom prst="rect">
            <a:avLst/>
          </a:prstGeom>
          <a:noFill/>
        </p:spPr>
        <p:txBody>
          <a:bodyPr wrap="square" rtlCol="0" anchor="t">
            <a:spAutoFit/>
          </a:bodyPr>
          <a:lstStyle/>
          <a:p>
            <a:pPr marR="0" lvl="0" algn="just" defTabSz="914400" rtl="0" eaLnBrk="1" fontAlgn="auto" latinLnBrk="0" hangingPunct="1">
              <a:lnSpc>
                <a:spcPct val="100000"/>
              </a:lnSpc>
              <a:spcBef>
                <a:spcPts val="0"/>
              </a:spcBef>
              <a:spcAft>
                <a:spcPts val="0"/>
              </a:spcAft>
              <a:buClr>
                <a:srgbClr val="0E419C"/>
              </a:buClr>
              <a:buSzTx/>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我们希望更好地利用多核</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CPU</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的并行计算能力来加速网络分析，因此，我们在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EasyGraph</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的基础上利用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OpenMP</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技术对图分析算法进行了并行化优化。</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OpenMP"/>
          <p:cNvPicPr>
            <a:picLocks noChangeAspect="1"/>
          </p:cNvPicPr>
          <p:nvPr/>
        </p:nvPicPr>
        <p:blipFill>
          <a:blip r:embed="rId4"/>
          <a:stretch>
            <a:fillRect/>
          </a:stretch>
        </p:blipFill>
        <p:spPr>
          <a:xfrm>
            <a:off x="438165" y="2319059"/>
            <a:ext cx="3619721" cy="399326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1230630" y="1224280"/>
            <a:ext cx="9975850" cy="208216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经过性能瓶颈分析，我们选取了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个计算复杂度较高的核心指标进行并行化重构。我们重点选择了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 PageRank</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、紧密中心性（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Closeness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）、介数中心性（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Betweenness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Katz</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Katz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）以及特征向量中心性（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Eigenvector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）。不同于传统的串行实现，我们利用</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多线程技术充分释放</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的多核算力，实现了显著的性能加速。</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cs typeface="Times New Roman" panose="02020603050405020304" pitchFamily="18" charset="0"/>
              <a:sym typeface="+mn-ea"/>
            </a:endParaRPr>
          </a:p>
        </p:txBody>
      </p:sp>
      <p:pic>
        <p:nvPicPr>
          <p:cNvPr id="4" name="图片 3"/>
          <p:cNvPicPr/>
          <p:nvPr/>
        </p:nvPicPr>
        <p:blipFill>
          <a:blip r:embed="rId3"/>
          <a:stretch>
            <a:fillRect/>
          </a:stretch>
        </p:blipFill>
        <p:spPr>
          <a:xfrm>
            <a:off x="7362190" y="3631565"/>
            <a:ext cx="3844290" cy="2635250"/>
          </a:xfrm>
          <a:prstGeom prst="rect">
            <a:avLst/>
          </a:prstGeom>
        </p:spPr>
      </p:pic>
      <p:sp>
        <p:nvSpPr>
          <p:cNvPr id="2"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descr="4个中心性"/>
          <p:cNvPicPr>
            <a:picLocks noChangeAspect="1"/>
          </p:cNvPicPr>
          <p:nvPr/>
        </p:nvPicPr>
        <p:blipFill>
          <a:blip r:embed="rId4"/>
          <a:stretch>
            <a:fillRect/>
          </a:stretch>
        </p:blipFill>
        <p:spPr>
          <a:xfrm>
            <a:off x="650240" y="3398520"/>
            <a:ext cx="6078220" cy="31400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tags/tag1.xml><?xml version="1.0" encoding="utf-8"?>
<p:tagLst xmlns:p="http://schemas.openxmlformats.org/presentationml/2006/main">
  <p:tag name="ISLIDE.ICON" val="#394291;"/>
</p:tagLst>
</file>

<file path=ppt/tags/tag10.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1.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3.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4.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5.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6.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7.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8.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9.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0.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1.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3.xml><?xml version="1.0" encoding="utf-8"?>
<p:tagLst xmlns:p="http://schemas.openxmlformats.org/presentationml/2006/main">
  <p:tag name="TABLE_ENDDRAG_ORIGIN_RECT" val="683*230"/>
  <p:tag name="TABLE_ENDDRAG_RECT" val="136*213*683*230"/>
</p:tagLst>
</file>

<file path=ppt/tags/tag24.xml><?xml version="1.0" encoding="utf-8"?>
<p:tagLst xmlns:p="http://schemas.openxmlformats.org/presentationml/2006/main">
  <p:tag name="ISLIDE.ICON" val="#394291;"/>
</p:tagLst>
</file>

<file path=ppt/tags/tag25.xml><?xml version="1.0" encoding="utf-8"?>
<p:tagLst xmlns:p="http://schemas.openxmlformats.org/presentationml/2006/main">
  <p:tag name="resource_record_key" val="{&quot;10&quot;:[21541521,21572330,4589734]}"/>
</p:tagLst>
</file>

<file path=ppt/tags/tag3.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4.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5.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6.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7.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8.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9.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6591</Words>
  <Application>WPS 演示</Application>
  <PresentationFormat>Widescreen</PresentationFormat>
  <Paragraphs>643</Paragraphs>
  <Slides>34</Slides>
  <Notes>11</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34</vt:i4>
      </vt:variant>
    </vt:vector>
  </HeadingPairs>
  <TitlesOfParts>
    <vt:vector size="57" baseType="lpstr">
      <vt:lpstr>Arial</vt:lpstr>
      <vt:lpstr>宋体</vt:lpstr>
      <vt:lpstr>Wingdings</vt:lpstr>
      <vt:lpstr>等线</vt:lpstr>
      <vt:lpstr>微软雅黑</vt:lpstr>
      <vt:lpstr>阿里巴巴普惠体</vt:lpstr>
      <vt:lpstr>Times New Roman</vt:lpstr>
      <vt:lpstr>Calibri</vt:lpstr>
      <vt:lpstr>新宋体</vt:lpstr>
      <vt:lpstr>阿里巴巴普惠体 B</vt:lpstr>
      <vt:lpstr>Eras Demi ITC</vt:lpstr>
      <vt:lpstr>Aharoni</vt:lpstr>
      <vt:lpstr>Yu Gothic UI Semibold</vt:lpstr>
      <vt:lpstr>黑体</vt:lpstr>
      <vt:lpstr>Calibri</vt:lpstr>
      <vt:lpstr>Menlo</vt:lpstr>
      <vt:lpstr>Arial Unicode MS</vt:lpstr>
      <vt:lpstr>等线 Light</vt:lpstr>
      <vt:lpstr>Microsoft JhengHei UI</vt:lpstr>
      <vt:lpstr>Segoe Print</vt:lpstr>
      <vt:lpstr>Times New Roman Regular</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王月基</cp:lastModifiedBy>
  <cp:revision>265</cp:revision>
  <dcterms:created xsi:type="dcterms:W3CDTF">2026-01-12T10:26:00Z</dcterms:created>
  <dcterms:modified xsi:type="dcterms:W3CDTF">2026-01-14T09:36:45Z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86D62BDC4795419D98478269F060FC9D_13</vt:lpwstr>
  </property>
  <property fmtid="{D5CDD505-2E9C-101B-9397-08002B2CF9AE}" pid="3" name="KSOProductBuildVer">
    <vt:lpwstr>2052-12.1.0.24657</vt:lpwstr>
  </property>
</Properties>
</file>